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8" r:id="rId2"/>
    <p:sldId id="260" r:id="rId3"/>
    <p:sldId id="261" r:id="rId4"/>
    <p:sldId id="262" r:id="rId5"/>
    <p:sldId id="263" r:id="rId6"/>
    <p:sldId id="270" r:id="rId7"/>
    <p:sldId id="271" r:id="rId8"/>
    <p:sldId id="272" r:id="rId9"/>
    <p:sldId id="274" r:id="rId10"/>
    <p:sldId id="275" r:id="rId11"/>
    <p:sldId id="266" r:id="rId12"/>
    <p:sldId id="264" r:id="rId13"/>
    <p:sldId id="276" r:id="rId14"/>
    <p:sldId id="268" r:id="rId15"/>
    <p:sldId id="265" r:id="rId16"/>
    <p:sldId id="280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087"/>
    <a:srgbClr val="646553"/>
    <a:srgbClr val="5D835D"/>
    <a:srgbClr val="98BA83"/>
    <a:srgbClr val="A9D18E"/>
    <a:srgbClr val="B6CFA8"/>
    <a:srgbClr val="C5E0B5"/>
    <a:srgbClr val="92B37E"/>
    <a:srgbClr val="AED798"/>
    <a:srgbClr val="526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89189"/>
  </p:normalViewPr>
  <p:slideViewPr>
    <p:cSldViewPr snapToGrid="0" snapToObjects="1">
      <p:cViewPr>
        <p:scale>
          <a:sx n="244" d="100"/>
          <a:sy n="244" d="100"/>
        </p:scale>
        <p:origin x="-3808" y="-4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rutiagarwal/Desktop/Ample%20Financials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IBM Plex Serif Medium" panose="02060503050406000203" pitchFamily="18" charset="77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IBM Plex Serif Medium" panose="02060503050406000203" pitchFamily="18" charset="77"/>
              </a:rPr>
              <a:t>5</a:t>
            </a:r>
            <a:r>
              <a:rPr lang="en-US" b="0" i="0" baseline="0">
                <a:solidFill>
                  <a:schemeClr val="tx1"/>
                </a:solidFill>
                <a:latin typeface="IBM Plex Serif Medium" panose="02060503050406000203" pitchFamily="18" charset="77"/>
              </a:rPr>
              <a:t> Year Financial Projections</a:t>
            </a:r>
            <a:endParaRPr lang="en-US" b="0" i="0">
              <a:solidFill>
                <a:schemeClr val="tx1"/>
              </a:solidFill>
              <a:latin typeface="IBM Plex Serif Medium" panose="02060503050406000203" pitchFamily="18" charset="7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IBM Plex Serif Medium" panose="02060503050406000203" pitchFamily="18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Sheet1!$A$27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rgbClr val="5D835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D835D"/>
              </a:solidFill>
              <a:ln w="9525">
                <a:solidFill>
                  <a:srgbClr val="5D835D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909540013478398E-2"/>
                  <c:y val="-7.02067784848019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C0D-B846-8E24-B5AED33C89CD}"/>
                </c:ext>
              </c:extLst>
            </c:dLbl>
            <c:dLbl>
              <c:idx val="1"/>
              <c:layout>
                <c:manualLayout>
                  <c:x val="-3.796374673843967E-2"/>
                  <c:y val="-5.84320567263445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0D-B846-8E24-B5AED33C89CD}"/>
                </c:ext>
              </c:extLst>
            </c:dLbl>
            <c:dLbl>
              <c:idx val="2"/>
              <c:layout>
                <c:manualLayout>
                  <c:x val="-3.2136572965736791E-2"/>
                  <c:y val="-3.48826132094298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0D-B846-8E24-B5AED33C89CD}"/>
                </c:ext>
              </c:extLst>
            </c:dLbl>
            <c:dLbl>
              <c:idx val="3"/>
              <c:layout>
                <c:manualLayout>
                  <c:x val="-6.0604619392277154E-2"/>
                  <c:y val="-2.31078914509725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C0D-B846-8E24-B5AED33C89CD}"/>
                </c:ext>
              </c:extLst>
            </c:dLbl>
            <c:dLbl>
              <c:idx val="4"/>
              <c:layout>
                <c:manualLayout>
                  <c:x val="-3.7363605917995188E-2"/>
                  <c:y val="-2.6051571890586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C0D-B846-8E24-B5AED33C89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erif" panose="02060503050406000203" pitchFamily="18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Sheet1!$B$27:$F$27</c:f>
              <c:numCache>
                <c:formatCode>0</c:formatCode>
                <c:ptCount val="5"/>
                <c:pt idx="0">
                  <c:v>20</c:v>
                </c:pt>
                <c:pt idx="1">
                  <c:v>110</c:v>
                </c:pt>
                <c:pt idx="2">
                  <c:v>500</c:v>
                </c:pt>
                <c:pt idx="3">
                  <c:v>1200</c:v>
                </c:pt>
                <c:pt idx="4">
                  <c:v>2550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CC-C549-B012-F1CC10383C00}"/>
            </c:ext>
          </c:extLst>
        </c:ser>
        <c:ser>
          <c:idx val="1"/>
          <c:order val="1"/>
          <c:tx>
            <c:strRef>
              <c:f>Sheet1!$A$28</c:f>
              <c:strCache>
                <c:ptCount val="1"/>
                <c:pt idx="0">
                  <c:v>Costs</c:v>
                </c:pt>
              </c:strCache>
            </c:strRef>
          </c:tx>
          <c:spPr>
            <a:ln w="28575" cap="rnd">
              <a:solidFill>
                <a:srgbClr val="64655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6553"/>
              </a:solidFill>
              <a:ln w="9525">
                <a:solidFill>
                  <a:srgbClr val="64655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6649067922008216E-2"/>
                  <c:y val="6.43194176055731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C0D-B846-8E24-B5AED33C89CD}"/>
                </c:ext>
              </c:extLst>
            </c:dLbl>
            <c:dLbl>
              <c:idx val="1"/>
              <c:layout>
                <c:manualLayout>
                  <c:x val="-1.6649067922008216E-2"/>
                  <c:y val="5.25446958471159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0D-B846-8E24-B5AED33C89CD}"/>
                </c:ext>
              </c:extLst>
            </c:dLbl>
            <c:dLbl>
              <c:idx val="2"/>
              <c:layout>
                <c:manualLayout>
                  <c:x val="-3.0200634835270721E-2"/>
                  <c:y val="3.19389327698155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0D-B846-8E24-B5AED33C89CD}"/>
                </c:ext>
              </c:extLst>
            </c:dLbl>
            <c:dLbl>
              <c:idx val="3"/>
              <c:layout>
                <c:manualLayout>
                  <c:x val="-2.6328758574338577E-2"/>
                  <c:y val="2.60515718905868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C0D-B846-8E24-B5AED33C89CD}"/>
                </c:ext>
              </c:extLst>
            </c:dLbl>
            <c:dLbl>
              <c:idx val="4"/>
              <c:layout>
                <c:manualLayout>
                  <c:x val="-3.2146328874425756E-2"/>
                  <c:y val="3.19389327698155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C0D-B846-8E24-B5AED33C89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erif" panose="02060503050406000203" pitchFamily="18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Sheet1!$B$28:$F$28</c:f>
              <c:numCache>
                <c:formatCode>0</c:formatCode>
                <c:ptCount val="5"/>
                <c:pt idx="0">
                  <c:v>226.7</c:v>
                </c:pt>
                <c:pt idx="1">
                  <c:v>239.42</c:v>
                </c:pt>
                <c:pt idx="2">
                  <c:v>506.35199999999998</c:v>
                </c:pt>
                <c:pt idx="3">
                  <c:v>534.25800000000004</c:v>
                </c:pt>
                <c:pt idx="4">
                  <c:v>600.74599999999998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CC-C549-B012-F1CC10383C00}"/>
            </c:ext>
          </c:extLst>
        </c:ser>
        <c:ser>
          <c:idx val="2"/>
          <c:order val="2"/>
          <c:tx>
            <c:strRef>
              <c:f>Sheet1!$A$29</c:f>
              <c:strCache>
                <c:ptCount val="1"/>
                <c:pt idx="0">
                  <c:v>EBIT</c:v>
                </c:pt>
              </c:strCache>
            </c:strRef>
          </c:tx>
          <c:spPr>
            <a:ln w="28575" cap="rnd">
              <a:solidFill>
                <a:srgbClr val="9DC08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DC087"/>
              </a:solidFill>
              <a:ln w="9525">
                <a:solidFill>
                  <a:srgbClr val="9DC087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2156888121220859E-2"/>
                  <c:y val="2.31078914509724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0D-B846-8E24-B5AED33C89CD}"/>
                </c:ext>
              </c:extLst>
            </c:dLbl>
            <c:dLbl>
              <c:idx val="1"/>
              <c:layout>
                <c:manualLayout>
                  <c:x val="-2.4102429724302595E-2"/>
                  <c:y val="2.31078914509725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0D-B846-8E24-B5AED33C89CD}"/>
                </c:ext>
              </c:extLst>
            </c:dLbl>
            <c:dLbl>
              <c:idx val="2"/>
              <c:layout>
                <c:manualLayout>
                  <c:x val="-1.557469847763618E-2"/>
                  <c:y val="2.01642110113582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C0D-B846-8E24-B5AED33C89CD}"/>
                </c:ext>
              </c:extLst>
            </c:dLbl>
            <c:dLbl>
              <c:idx val="3"/>
              <c:layout>
                <c:manualLayout>
                  <c:x val="-1.1615628782797849E-3"/>
                  <c:y val="2.502128373672185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0D-B846-8E24-B5AED33C89CD}"/>
                </c:ext>
              </c:extLst>
            </c:dLbl>
            <c:dLbl>
              <c:idx val="4"/>
              <c:layout>
                <c:manualLayout>
                  <c:x val="-1.9949918652489643E-2"/>
                  <c:y val="3.19389327698155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C0D-B846-8E24-B5AED33C89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erif" panose="02060503050406000203" pitchFamily="18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Sheet1!$B$29:$F$29</c:f>
              <c:numCache>
                <c:formatCode>0</c:formatCode>
                <c:ptCount val="5"/>
                <c:pt idx="0">
                  <c:v>-206.7</c:v>
                </c:pt>
                <c:pt idx="1">
                  <c:v>-129.41999999999999</c:v>
                </c:pt>
                <c:pt idx="2">
                  <c:v>-6.3520000000000003</c:v>
                </c:pt>
                <c:pt idx="3">
                  <c:v>665.74199999999996</c:v>
                </c:pt>
                <c:pt idx="4">
                  <c:v>1949.2539999999999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CC-C549-B012-F1CC10383C0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4234575"/>
        <c:axId val="134236207"/>
      </c:lineChart>
      <c:catAx>
        <c:axId val="134234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BM Plex Serif Medium" panose="02060503050406000203" pitchFamily="18" charset="77"/>
                    <a:ea typeface="+mn-ea"/>
                    <a:cs typeface="+mn-cs"/>
                  </a:defRPr>
                </a:pPr>
                <a:r>
                  <a:rPr lang="en-US" sz="1200" b="0" i="0">
                    <a:solidFill>
                      <a:schemeClr val="tx1"/>
                    </a:solidFill>
                    <a:latin typeface="IBM Plex Serif Medium" panose="02060503050406000203" pitchFamily="18" charset="77"/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erif Medium" panose="02060503050406000203" pitchFamily="18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IBM Plex Serif Medium" panose="02060503050406000203" pitchFamily="18" charset="77"/>
                <a:ea typeface="+mn-ea"/>
                <a:cs typeface="+mn-cs"/>
              </a:defRPr>
            </a:pPr>
            <a:endParaRPr lang="en-US"/>
          </a:p>
        </c:txPr>
        <c:crossAx val="134236207"/>
        <c:crosses val="autoZero"/>
        <c:auto val="1"/>
        <c:lblAlgn val="ctr"/>
        <c:lblOffset val="100"/>
        <c:noMultiLvlLbl val="0"/>
      </c:catAx>
      <c:valAx>
        <c:axId val="134236207"/>
        <c:scaling>
          <c:orientation val="minMax"/>
          <c:max val="2700"/>
          <c:min val="-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IBM Plex Serif Medium" panose="02060503050406000203" pitchFamily="18" charset="77"/>
                    <a:ea typeface="+mn-ea"/>
                    <a:cs typeface="+mn-cs"/>
                  </a:defRPr>
                </a:pPr>
                <a:r>
                  <a:rPr lang="en-US" sz="1200" b="0" i="0">
                    <a:solidFill>
                      <a:schemeClr val="tx1"/>
                    </a:solidFill>
                    <a:latin typeface="IBM Plex Serif Medium" panose="02060503050406000203" pitchFamily="18" charset="77"/>
                  </a:rPr>
                  <a:t>$ (000's)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IBM Plex Serif Medium" panose="02060503050406000203" pitchFamily="18" charset="77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IBM Plex Serif" panose="02060503050406000203" pitchFamily="18" charset="77"/>
                <a:ea typeface="+mn-ea"/>
                <a:cs typeface="+mn-cs"/>
              </a:defRPr>
            </a:pPr>
            <a:endParaRPr lang="en-US"/>
          </a:p>
        </c:txPr>
        <c:crossAx val="13423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BM Plex Serif" panose="02060503050406000203" pitchFamily="18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77267D-6270-A04F-B7D5-5915655DD83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B0AF36-F7DF-FB4B-B8DD-07D1A24EE30C}">
      <dgm:prSet phldrT="[Text]" custT="1"/>
      <dgm:spPr>
        <a:solidFill>
          <a:srgbClr val="9DC087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Introduction</a:t>
          </a:r>
        </a:p>
      </dgm:t>
    </dgm:pt>
    <dgm:pt modelId="{8C3E5149-F572-C64F-925E-43B9B7EBBF4E}" type="par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82D86AC5-047E-8B40-AEB6-396ADCBF6901}" type="sib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EC5EDE3-F1EA-6040-969D-2F7AE405418E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Marketing</a:t>
          </a:r>
        </a:p>
      </dgm:t>
    </dgm:pt>
    <dgm:pt modelId="{94DB871F-F5D7-944B-BE8A-B7C82C66D649}" type="par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B264077A-63E4-1042-A07C-7B8978E9EF01}" type="sib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2B4DF80-A241-7049-A761-B530E623AFD5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Financials</a:t>
          </a:r>
        </a:p>
      </dgm:t>
    </dgm:pt>
    <dgm:pt modelId="{D01AE079-10BC-6043-AABE-F21AC78F5C9D}" type="par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45E1898E-1616-C949-AA81-7F0AB3A33BF7}" type="sib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139BD1D-48CB-7344-B367-4139AA7C42C1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Conclusion</a:t>
          </a:r>
        </a:p>
      </dgm:t>
    </dgm:pt>
    <dgm:pt modelId="{1260A036-2019-2F4B-8D81-2164E09EB0D6}" type="par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E179813D-2127-6D4C-BAA8-208976F9A58E}" type="sib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FCC9E5C0-4534-1742-880C-4520A3FF2926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Technology</a:t>
          </a:r>
        </a:p>
      </dgm:t>
    </dgm:pt>
    <dgm:pt modelId="{3A5D9CEF-BBE4-CE49-8D8F-CD34E3E1BDC7}" type="par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3619EBA3-7CA7-0B44-9DAD-DCB9579D91F6}" type="sib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F898878-AC70-284F-AE5B-A33065133AE7}" type="pres">
      <dgm:prSet presAssocID="{2D77267D-6270-A04F-B7D5-5915655DD830}" presName="Name0" presStyleCnt="0">
        <dgm:presLayoutVars>
          <dgm:dir/>
          <dgm:animLvl val="lvl"/>
          <dgm:resizeHandles val="exact"/>
        </dgm:presLayoutVars>
      </dgm:prSet>
      <dgm:spPr/>
    </dgm:pt>
    <dgm:pt modelId="{84ECB4C0-6B21-9740-8D6D-925F79A47820}" type="pres">
      <dgm:prSet presAssocID="{8CB0AF36-F7DF-FB4B-B8DD-07D1A24EE3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5D47825-C428-CA4C-913B-A79DE73657F5}" type="pres">
      <dgm:prSet presAssocID="{82D86AC5-047E-8B40-AEB6-396ADCBF6901}" presName="parTxOnlySpace" presStyleCnt="0"/>
      <dgm:spPr/>
    </dgm:pt>
    <dgm:pt modelId="{2FE47D47-13D9-1941-A4FA-231DCBBCAE8A}" type="pres">
      <dgm:prSet presAssocID="{FCC9E5C0-4534-1742-880C-4520A3FF292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36D22C-0919-4C45-81F9-FEC7122579A8}" type="pres">
      <dgm:prSet presAssocID="{3619EBA3-7CA7-0B44-9DAD-DCB9579D91F6}" presName="parTxOnlySpace" presStyleCnt="0"/>
      <dgm:spPr/>
    </dgm:pt>
    <dgm:pt modelId="{2DB6D660-D338-0942-BA7A-1C51BC5FF818}" type="pres">
      <dgm:prSet presAssocID="{7EC5EDE3-F1EA-6040-969D-2F7AE40541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A8C7817-F94E-0549-BADC-007AE14FFAAA}" type="pres">
      <dgm:prSet presAssocID="{B264077A-63E4-1042-A07C-7B8978E9EF01}" presName="parTxOnlySpace" presStyleCnt="0"/>
      <dgm:spPr/>
    </dgm:pt>
    <dgm:pt modelId="{9A0D654D-9528-904E-898E-2656411C8861}" type="pres">
      <dgm:prSet presAssocID="{72B4DF80-A241-7049-A761-B530E623AFD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691B43-6290-D44C-A715-2E7D66A37549}" type="pres">
      <dgm:prSet presAssocID="{45E1898E-1616-C949-AA81-7F0AB3A33BF7}" presName="parTxOnlySpace" presStyleCnt="0"/>
      <dgm:spPr/>
    </dgm:pt>
    <dgm:pt modelId="{8E6CA706-71B8-A949-91F9-C006306D9781}" type="pres">
      <dgm:prSet presAssocID="{C139BD1D-48CB-7344-B367-4139AA7C42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82911-36FD-AD48-8416-95B596AA92E7}" srcId="{2D77267D-6270-A04F-B7D5-5915655DD830}" destId="{72B4DF80-A241-7049-A761-B530E623AFD5}" srcOrd="3" destOrd="0" parTransId="{D01AE079-10BC-6043-AABE-F21AC78F5C9D}" sibTransId="{45E1898E-1616-C949-AA81-7F0AB3A33BF7}"/>
    <dgm:cxn modelId="{EB4C6282-CE04-7046-A5C7-067489386C11}" srcId="{2D77267D-6270-A04F-B7D5-5915655DD830}" destId="{7EC5EDE3-F1EA-6040-969D-2F7AE405418E}" srcOrd="2" destOrd="0" parTransId="{94DB871F-F5D7-944B-BE8A-B7C82C66D649}" sibTransId="{B264077A-63E4-1042-A07C-7B8978E9EF01}"/>
    <dgm:cxn modelId="{9ADE4A86-C1F3-6E40-9B79-3B671F242CE5}" srcId="{2D77267D-6270-A04F-B7D5-5915655DD830}" destId="{8CB0AF36-F7DF-FB4B-B8DD-07D1A24EE30C}" srcOrd="0" destOrd="0" parTransId="{8C3E5149-F572-C64F-925E-43B9B7EBBF4E}" sibTransId="{82D86AC5-047E-8B40-AEB6-396ADCBF6901}"/>
    <dgm:cxn modelId="{EDFB8887-A090-894F-88E3-00F528392EC3}" type="presOf" srcId="{FCC9E5C0-4534-1742-880C-4520A3FF2926}" destId="{2FE47D47-13D9-1941-A4FA-231DCBBCAE8A}" srcOrd="0" destOrd="0" presId="urn:microsoft.com/office/officeart/2005/8/layout/chevron1"/>
    <dgm:cxn modelId="{D5FCD9A8-AA9C-5C48-A4F1-CC413B49CEB7}" type="presOf" srcId="{C139BD1D-48CB-7344-B367-4139AA7C42C1}" destId="{8E6CA706-71B8-A949-91F9-C006306D9781}" srcOrd="0" destOrd="0" presId="urn:microsoft.com/office/officeart/2005/8/layout/chevron1"/>
    <dgm:cxn modelId="{B12DADB2-147F-6147-851C-EA6D39822B1B}" type="presOf" srcId="{2D77267D-6270-A04F-B7D5-5915655DD830}" destId="{CF898878-AC70-284F-AE5B-A33065133AE7}" srcOrd="0" destOrd="0" presId="urn:microsoft.com/office/officeart/2005/8/layout/chevron1"/>
    <dgm:cxn modelId="{DA4C99CC-E24A-ED4F-A3AF-8EDBC05BB2DE}" type="presOf" srcId="{72B4DF80-A241-7049-A761-B530E623AFD5}" destId="{9A0D654D-9528-904E-898E-2656411C8861}" srcOrd="0" destOrd="0" presId="urn:microsoft.com/office/officeart/2005/8/layout/chevron1"/>
    <dgm:cxn modelId="{6831A7DF-1511-6E4F-94BA-331094F00FAA}" srcId="{2D77267D-6270-A04F-B7D5-5915655DD830}" destId="{FCC9E5C0-4534-1742-880C-4520A3FF2926}" srcOrd="1" destOrd="0" parTransId="{3A5D9CEF-BBE4-CE49-8D8F-CD34E3E1BDC7}" sibTransId="{3619EBA3-7CA7-0B44-9DAD-DCB9579D91F6}"/>
    <dgm:cxn modelId="{9EE7D6DF-3F8E-6C4C-9B7C-CE27BAD0AAA1}" srcId="{2D77267D-6270-A04F-B7D5-5915655DD830}" destId="{C139BD1D-48CB-7344-B367-4139AA7C42C1}" srcOrd="4" destOrd="0" parTransId="{1260A036-2019-2F4B-8D81-2164E09EB0D6}" sibTransId="{E179813D-2127-6D4C-BAA8-208976F9A58E}"/>
    <dgm:cxn modelId="{FCBC03EA-9423-6945-8DA1-723829451FD0}" type="presOf" srcId="{8CB0AF36-F7DF-FB4B-B8DD-07D1A24EE30C}" destId="{84ECB4C0-6B21-9740-8D6D-925F79A47820}" srcOrd="0" destOrd="0" presId="urn:microsoft.com/office/officeart/2005/8/layout/chevron1"/>
    <dgm:cxn modelId="{98F8ECFE-8254-2F45-94D2-441FEB925787}" type="presOf" srcId="{7EC5EDE3-F1EA-6040-969D-2F7AE405418E}" destId="{2DB6D660-D338-0942-BA7A-1C51BC5FF818}" srcOrd="0" destOrd="0" presId="urn:microsoft.com/office/officeart/2005/8/layout/chevron1"/>
    <dgm:cxn modelId="{CE91D865-989B-384A-A607-2739C7138B33}" type="presParOf" srcId="{CF898878-AC70-284F-AE5B-A33065133AE7}" destId="{84ECB4C0-6B21-9740-8D6D-925F79A47820}" srcOrd="0" destOrd="0" presId="urn:microsoft.com/office/officeart/2005/8/layout/chevron1"/>
    <dgm:cxn modelId="{ADBD2BD6-BBCD-4E4F-8A6F-42F308B255BA}" type="presParOf" srcId="{CF898878-AC70-284F-AE5B-A33065133AE7}" destId="{45D47825-C428-CA4C-913B-A79DE73657F5}" srcOrd="1" destOrd="0" presId="urn:microsoft.com/office/officeart/2005/8/layout/chevron1"/>
    <dgm:cxn modelId="{E4DFCDD1-8F2B-5548-903B-0C484729AB78}" type="presParOf" srcId="{CF898878-AC70-284F-AE5B-A33065133AE7}" destId="{2FE47D47-13D9-1941-A4FA-231DCBBCAE8A}" srcOrd="2" destOrd="0" presId="urn:microsoft.com/office/officeart/2005/8/layout/chevron1"/>
    <dgm:cxn modelId="{26D359A1-CD3F-1B40-B65A-BBDCF7D9EA34}" type="presParOf" srcId="{CF898878-AC70-284F-AE5B-A33065133AE7}" destId="{6036D22C-0919-4C45-81F9-FEC7122579A8}" srcOrd="3" destOrd="0" presId="urn:microsoft.com/office/officeart/2005/8/layout/chevron1"/>
    <dgm:cxn modelId="{272F233A-C79C-3744-86DC-F1B58FD3F1E1}" type="presParOf" srcId="{CF898878-AC70-284F-AE5B-A33065133AE7}" destId="{2DB6D660-D338-0942-BA7A-1C51BC5FF818}" srcOrd="4" destOrd="0" presId="urn:microsoft.com/office/officeart/2005/8/layout/chevron1"/>
    <dgm:cxn modelId="{B9C93500-FB8B-6A46-86AE-035A937EBDE0}" type="presParOf" srcId="{CF898878-AC70-284F-AE5B-A33065133AE7}" destId="{7A8C7817-F94E-0549-BADC-007AE14FFAAA}" srcOrd="5" destOrd="0" presId="urn:microsoft.com/office/officeart/2005/8/layout/chevron1"/>
    <dgm:cxn modelId="{045DFA3E-FD95-0E48-872A-54461007848D}" type="presParOf" srcId="{CF898878-AC70-284F-AE5B-A33065133AE7}" destId="{9A0D654D-9528-904E-898E-2656411C8861}" srcOrd="6" destOrd="0" presId="urn:microsoft.com/office/officeart/2005/8/layout/chevron1"/>
    <dgm:cxn modelId="{273FB346-A20D-884A-B7F9-DFB02E61EC47}" type="presParOf" srcId="{CF898878-AC70-284F-AE5B-A33065133AE7}" destId="{76691B43-6290-D44C-A715-2E7D66A37549}" srcOrd="7" destOrd="0" presId="urn:microsoft.com/office/officeart/2005/8/layout/chevron1"/>
    <dgm:cxn modelId="{B068634A-D2EA-204E-A405-44090DE07C00}" type="presParOf" srcId="{CF898878-AC70-284F-AE5B-A33065133AE7}" destId="{8E6CA706-71B8-A949-91F9-C006306D978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77267D-6270-A04F-B7D5-5915655DD83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B0AF36-F7DF-FB4B-B8DD-07D1A24EE30C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Introduction</a:t>
          </a:r>
        </a:p>
      </dgm:t>
    </dgm:pt>
    <dgm:pt modelId="{8C3E5149-F572-C64F-925E-43B9B7EBBF4E}" type="par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82D86AC5-047E-8B40-AEB6-396ADCBF6901}" type="sib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EC5EDE3-F1EA-6040-969D-2F7AE405418E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Marketing</a:t>
          </a:r>
        </a:p>
      </dgm:t>
    </dgm:pt>
    <dgm:pt modelId="{94DB871F-F5D7-944B-BE8A-B7C82C66D649}" type="par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B264077A-63E4-1042-A07C-7B8978E9EF01}" type="sib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2B4DF80-A241-7049-A761-B530E623AFD5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Financials</a:t>
          </a:r>
        </a:p>
      </dgm:t>
    </dgm:pt>
    <dgm:pt modelId="{D01AE079-10BC-6043-AABE-F21AC78F5C9D}" type="par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45E1898E-1616-C949-AA81-7F0AB3A33BF7}" type="sib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139BD1D-48CB-7344-B367-4139AA7C42C1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Conclusion</a:t>
          </a:r>
        </a:p>
      </dgm:t>
    </dgm:pt>
    <dgm:pt modelId="{1260A036-2019-2F4B-8D81-2164E09EB0D6}" type="par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E179813D-2127-6D4C-BAA8-208976F9A58E}" type="sib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FCC9E5C0-4534-1742-880C-4520A3FF2926}">
      <dgm:prSet phldrT="[Text]" custT="1"/>
      <dgm:spPr>
        <a:solidFill>
          <a:srgbClr val="9DC087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Technology</a:t>
          </a:r>
        </a:p>
      </dgm:t>
    </dgm:pt>
    <dgm:pt modelId="{3A5D9CEF-BBE4-CE49-8D8F-CD34E3E1BDC7}" type="par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3619EBA3-7CA7-0B44-9DAD-DCB9579D91F6}" type="sib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F898878-AC70-284F-AE5B-A33065133AE7}" type="pres">
      <dgm:prSet presAssocID="{2D77267D-6270-A04F-B7D5-5915655DD830}" presName="Name0" presStyleCnt="0">
        <dgm:presLayoutVars>
          <dgm:dir/>
          <dgm:animLvl val="lvl"/>
          <dgm:resizeHandles val="exact"/>
        </dgm:presLayoutVars>
      </dgm:prSet>
      <dgm:spPr/>
    </dgm:pt>
    <dgm:pt modelId="{84ECB4C0-6B21-9740-8D6D-925F79A47820}" type="pres">
      <dgm:prSet presAssocID="{8CB0AF36-F7DF-FB4B-B8DD-07D1A24EE3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5D47825-C428-CA4C-913B-A79DE73657F5}" type="pres">
      <dgm:prSet presAssocID="{82D86AC5-047E-8B40-AEB6-396ADCBF6901}" presName="parTxOnlySpace" presStyleCnt="0"/>
      <dgm:spPr/>
    </dgm:pt>
    <dgm:pt modelId="{2FE47D47-13D9-1941-A4FA-231DCBBCAE8A}" type="pres">
      <dgm:prSet presAssocID="{FCC9E5C0-4534-1742-880C-4520A3FF292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36D22C-0919-4C45-81F9-FEC7122579A8}" type="pres">
      <dgm:prSet presAssocID="{3619EBA3-7CA7-0B44-9DAD-DCB9579D91F6}" presName="parTxOnlySpace" presStyleCnt="0"/>
      <dgm:spPr/>
    </dgm:pt>
    <dgm:pt modelId="{2DB6D660-D338-0942-BA7A-1C51BC5FF818}" type="pres">
      <dgm:prSet presAssocID="{7EC5EDE3-F1EA-6040-969D-2F7AE40541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A8C7817-F94E-0549-BADC-007AE14FFAAA}" type="pres">
      <dgm:prSet presAssocID="{B264077A-63E4-1042-A07C-7B8978E9EF01}" presName="parTxOnlySpace" presStyleCnt="0"/>
      <dgm:spPr/>
    </dgm:pt>
    <dgm:pt modelId="{9A0D654D-9528-904E-898E-2656411C8861}" type="pres">
      <dgm:prSet presAssocID="{72B4DF80-A241-7049-A761-B530E623AFD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691B43-6290-D44C-A715-2E7D66A37549}" type="pres">
      <dgm:prSet presAssocID="{45E1898E-1616-C949-AA81-7F0AB3A33BF7}" presName="parTxOnlySpace" presStyleCnt="0"/>
      <dgm:spPr/>
    </dgm:pt>
    <dgm:pt modelId="{8E6CA706-71B8-A949-91F9-C006306D9781}" type="pres">
      <dgm:prSet presAssocID="{C139BD1D-48CB-7344-B367-4139AA7C42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82911-36FD-AD48-8416-95B596AA92E7}" srcId="{2D77267D-6270-A04F-B7D5-5915655DD830}" destId="{72B4DF80-A241-7049-A761-B530E623AFD5}" srcOrd="3" destOrd="0" parTransId="{D01AE079-10BC-6043-AABE-F21AC78F5C9D}" sibTransId="{45E1898E-1616-C949-AA81-7F0AB3A33BF7}"/>
    <dgm:cxn modelId="{EB4C6282-CE04-7046-A5C7-067489386C11}" srcId="{2D77267D-6270-A04F-B7D5-5915655DD830}" destId="{7EC5EDE3-F1EA-6040-969D-2F7AE405418E}" srcOrd="2" destOrd="0" parTransId="{94DB871F-F5D7-944B-BE8A-B7C82C66D649}" sibTransId="{B264077A-63E4-1042-A07C-7B8978E9EF01}"/>
    <dgm:cxn modelId="{9ADE4A86-C1F3-6E40-9B79-3B671F242CE5}" srcId="{2D77267D-6270-A04F-B7D5-5915655DD830}" destId="{8CB0AF36-F7DF-FB4B-B8DD-07D1A24EE30C}" srcOrd="0" destOrd="0" parTransId="{8C3E5149-F572-C64F-925E-43B9B7EBBF4E}" sibTransId="{82D86AC5-047E-8B40-AEB6-396ADCBF6901}"/>
    <dgm:cxn modelId="{EDFB8887-A090-894F-88E3-00F528392EC3}" type="presOf" srcId="{FCC9E5C0-4534-1742-880C-4520A3FF2926}" destId="{2FE47D47-13D9-1941-A4FA-231DCBBCAE8A}" srcOrd="0" destOrd="0" presId="urn:microsoft.com/office/officeart/2005/8/layout/chevron1"/>
    <dgm:cxn modelId="{D5FCD9A8-AA9C-5C48-A4F1-CC413B49CEB7}" type="presOf" srcId="{C139BD1D-48CB-7344-B367-4139AA7C42C1}" destId="{8E6CA706-71B8-A949-91F9-C006306D9781}" srcOrd="0" destOrd="0" presId="urn:microsoft.com/office/officeart/2005/8/layout/chevron1"/>
    <dgm:cxn modelId="{B12DADB2-147F-6147-851C-EA6D39822B1B}" type="presOf" srcId="{2D77267D-6270-A04F-B7D5-5915655DD830}" destId="{CF898878-AC70-284F-AE5B-A33065133AE7}" srcOrd="0" destOrd="0" presId="urn:microsoft.com/office/officeart/2005/8/layout/chevron1"/>
    <dgm:cxn modelId="{DA4C99CC-E24A-ED4F-A3AF-8EDBC05BB2DE}" type="presOf" srcId="{72B4DF80-A241-7049-A761-B530E623AFD5}" destId="{9A0D654D-9528-904E-898E-2656411C8861}" srcOrd="0" destOrd="0" presId="urn:microsoft.com/office/officeart/2005/8/layout/chevron1"/>
    <dgm:cxn modelId="{6831A7DF-1511-6E4F-94BA-331094F00FAA}" srcId="{2D77267D-6270-A04F-B7D5-5915655DD830}" destId="{FCC9E5C0-4534-1742-880C-4520A3FF2926}" srcOrd="1" destOrd="0" parTransId="{3A5D9CEF-BBE4-CE49-8D8F-CD34E3E1BDC7}" sibTransId="{3619EBA3-7CA7-0B44-9DAD-DCB9579D91F6}"/>
    <dgm:cxn modelId="{9EE7D6DF-3F8E-6C4C-9B7C-CE27BAD0AAA1}" srcId="{2D77267D-6270-A04F-B7D5-5915655DD830}" destId="{C139BD1D-48CB-7344-B367-4139AA7C42C1}" srcOrd="4" destOrd="0" parTransId="{1260A036-2019-2F4B-8D81-2164E09EB0D6}" sibTransId="{E179813D-2127-6D4C-BAA8-208976F9A58E}"/>
    <dgm:cxn modelId="{FCBC03EA-9423-6945-8DA1-723829451FD0}" type="presOf" srcId="{8CB0AF36-F7DF-FB4B-B8DD-07D1A24EE30C}" destId="{84ECB4C0-6B21-9740-8D6D-925F79A47820}" srcOrd="0" destOrd="0" presId="urn:microsoft.com/office/officeart/2005/8/layout/chevron1"/>
    <dgm:cxn modelId="{98F8ECFE-8254-2F45-94D2-441FEB925787}" type="presOf" srcId="{7EC5EDE3-F1EA-6040-969D-2F7AE405418E}" destId="{2DB6D660-D338-0942-BA7A-1C51BC5FF818}" srcOrd="0" destOrd="0" presId="urn:microsoft.com/office/officeart/2005/8/layout/chevron1"/>
    <dgm:cxn modelId="{CE91D865-989B-384A-A607-2739C7138B33}" type="presParOf" srcId="{CF898878-AC70-284F-AE5B-A33065133AE7}" destId="{84ECB4C0-6B21-9740-8D6D-925F79A47820}" srcOrd="0" destOrd="0" presId="urn:microsoft.com/office/officeart/2005/8/layout/chevron1"/>
    <dgm:cxn modelId="{ADBD2BD6-BBCD-4E4F-8A6F-42F308B255BA}" type="presParOf" srcId="{CF898878-AC70-284F-AE5B-A33065133AE7}" destId="{45D47825-C428-CA4C-913B-A79DE73657F5}" srcOrd="1" destOrd="0" presId="urn:microsoft.com/office/officeart/2005/8/layout/chevron1"/>
    <dgm:cxn modelId="{E4DFCDD1-8F2B-5548-903B-0C484729AB78}" type="presParOf" srcId="{CF898878-AC70-284F-AE5B-A33065133AE7}" destId="{2FE47D47-13D9-1941-A4FA-231DCBBCAE8A}" srcOrd="2" destOrd="0" presId="urn:microsoft.com/office/officeart/2005/8/layout/chevron1"/>
    <dgm:cxn modelId="{26D359A1-CD3F-1B40-B65A-BBDCF7D9EA34}" type="presParOf" srcId="{CF898878-AC70-284F-AE5B-A33065133AE7}" destId="{6036D22C-0919-4C45-81F9-FEC7122579A8}" srcOrd="3" destOrd="0" presId="urn:microsoft.com/office/officeart/2005/8/layout/chevron1"/>
    <dgm:cxn modelId="{272F233A-C79C-3744-86DC-F1B58FD3F1E1}" type="presParOf" srcId="{CF898878-AC70-284F-AE5B-A33065133AE7}" destId="{2DB6D660-D338-0942-BA7A-1C51BC5FF818}" srcOrd="4" destOrd="0" presId="urn:microsoft.com/office/officeart/2005/8/layout/chevron1"/>
    <dgm:cxn modelId="{B9C93500-FB8B-6A46-86AE-035A937EBDE0}" type="presParOf" srcId="{CF898878-AC70-284F-AE5B-A33065133AE7}" destId="{7A8C7817-F94E-0549-BADC-007AE14FFAAA}" srcOrd="5" destOrd="0" presId="urn:microsoft.com/office/officeart/2005/8/layout/chevron1"/>
    <dgm:cxn modelId="{045DFA3E-FD95-0E48-872A-54461007848D}" type="presParOf" srcId="{CF898878-AC70-284F-AE5B-A33065133AE7}" destId="{9A0D654D-9528-904E-898E-2656411C8861}" srcOrd="6" destOrd="0" presId="urn:microsoft.com/office/officeart/2005/8/layout/chevron1"/>
    <dgm:cxn modelId="{273FB346-A20D-884A-B7F9-DFB02E61EC47}" type="presParOf" srcId="{CF898878-AC70-284F-AE5B-A33065133AE7}" destId="{76691B43-6290-D44C-A715-2E7D66A37549}" srcOrd="7" destOrd="0" presId="urn:microsoft.com/office/officeart/2005/8/layout/chevron1"/>
    <dgm:cxn modelId="{B068634A-D2EA-204E-A405-44090DE07C00}" type="presParOf" srcId="{CF898878-AC70-284F-AE5B-A33065133AE7}" destId="{8E6CA706-71B8-A949-91F9-C006306D978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77267D-6270-A04F-B7D5-5915655DD83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B0AF36-F7DF-FB4B-B8DD-07D1A24EE30C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Introduction</a:t>
          </a:r>
        </a:p>
      </dgm:t>
    </dgm:pt>
    <dgm:pt modelId="{8C3E5149-F572-C64F-925E-43B9B7EBBF4E}" type="par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82D86AC5-047E-8B40-AEB6-396ADCBF6901}" type="sib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EC5EDE3-F1EA-6040-969D-2F7AE405418E}">
      <dgm:prSet phldrT="[Text]" custT="1"/>
      <dgm:spPr>
        <a:solidFill>
          <a:srgbClr val="9DC087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Marketing</a:t>
          </a:r>
        </a:p>
      </dgm:t>
    </dgm:pt>
    <dgm:pt modelId="{94DB871F-F5D7-944B-BE8A-B7C82C66D649}" type="par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B264077A-63E4-1042-A07C-7B8978E9EF01}" type="sib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2B4DF80-A241-7049-A761-B530E623AFD5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Financials</a:t>
          </a:r>
        </a:p>
      </dgm:t>
    </dgm:pt>
    <dgm:pt modelId="{D01AE079-10BC-6043-AABE-F21AC78F5C9D}" type="par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45E1898E-1616-C949-AA81-7F0AB3A33BF7}" type="sib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139BD1D-48CB-7344-B367-4139AA7C42C1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Conclusion</a:t>
          </a:r>
        </a:p>
      </dgm:t>
    </dgm:pt>
    <dgm:pt modelId="{1260A036-2019-2F4B-8D81-2164E09EB0D6}" type="par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E179813D-2127-6D4C-BAA8-208976F9A58E}" type="sib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FCC9E5C0-4534-1742-880C-4520A3FF2926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Technology</a:t>
          </a:r>
        </a:p>
      </dgm:t>
    </dgm:pt>
    <dgm:pt modelId="{3A5D9CEF-BBE4-CE49-8D8F-CD34E3E1BDC7}" type="par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3619EBA3-7CA7-0B44-9DAD-DCB9579D91F6}" type="sib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F898878-AC70-284F-AE5B-A33065133AE7}" type="pres">
      <dgm:prSet presAssocID="{2D77267D-6270-A04F-B7D5-5915655DD830}" presName="Name0" presStyleCnt="0">
        <dgm:presLayoutVars>
          <dgm:dir/>
          <dgm:animLvl val="lvl"/>
          <dgm:resizeHandles val="exact"/>
        </dgm:presLayoutVars>
      </dgm:prSet>
      <dgm:spPr/>
    </dgm:pt>
    <dgm:pt modelId="{84ECB4C0-6B21-9740-8D6D-925F79A47820}" type="pres">
      <dgm:prSet presAssocID="{8CB0AF36-F7DF-FB4B-B8DD-07D1A24EE3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5D47825-C428-CA4C-913B-A79DE73657F5}" type="pres">
      <dgm:prSet presAssocID="{82D86AC5-047E-8B40-AEB6-396ADCBF6901}" presName="parTxOnlySpace" presStyleCnt="0"/>
      <dgm:spPr/>
    </dgm:pt>
    <dgm:pt modelId="{2FE47D47-13D9-1941-A4FA-231DCBBCAE8A}" type="pres">
      <dgm:prSet presAssocID="{FCC9E5C0-4534-1742-880C-4520A3FF292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36D22C-0919-4C45-81F9-FEC7122579A8}" type="pres">
      <dgm:prSet presAssocID="{3619EBA3-7CA7-0B44-9DAD-DCB9579D91F6}" presName="parTxOnlySpace" presStyleCnt="0"/>
      <dgm:spPr/>
    </dgm:pt>
    <dgm:pt modelId="{2DB6D660-D338-0942-BA7A-1C51BC5FF818}" type="pres">
      <dgm:prSet presAssocID="{7EC5EDE3-F1EA-6040-969D-2F7AE40541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A8C7817-F94E-0549-BADC-007AE14FFAAA}" type="pres">
      <dgm:prSet presAssocID="{B264077A-63E4-1042-A07C-7B8978E9EF01}" presName="parTxOnlySpace" presStyleCnt="0"/>
      <dgm:spPr/>
    </dgm:pt>
    <dgm:pt modelId="{9A0D654D-9528-904E-898E-2656411C8861}" type="pres">
      <dgm:prSet presAssocID="{72B4DF80-A241-7049-A761-B530E623AFD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691B43-6290-D44C-A715-2E7D66A37549}" type="pres">
      <dgm:prSet presAssocID="{45E1898E-1616-C949-AA81-7F0AB3A33BF7}" presName="parTxOnlySpace" presStyleCnt="0"/>
      <dgm:spPr/>
    </dgm:pt>
    <dgm:pt modelId="{8E6CA706-71B8-A949-91F9-C006306D9781}" type="pres">
      <dgm:prSet presAssocID="{C139BD1D-48CB-7344-B367-4139AA7C42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82911-36FD-AD48-8416-95B596AA92E7}" srcId="{2D77267D-6270-A04F-B7D5-5915655DD830}" destId="{72B4DF80-A241-7049-A761-B530E623AFD5}" srcOrd="3" destOrd="0" parTransId="{D01AE079-10BC-6043-AABE-F21AC78F5C9D}" sibTransId="{45E1898E-1616-C949-AA81-7F0AB3A33BF7}"/>
    <dgm:cxn modelId="{EB4C6282-CE04-7046-A5C7-067489386C11}" srcId="{2D77267D-6270-A04F-B7D5-5915655DD830}" destId="{7EC5EDE3-F1EA-6040-969D-2F7AE405418E}" srcOrd="2" destOrd="0" parTransId="{94DB871F-F5D7-944B-BE8A-B7C82C66D649}" sibTransId="{B264077A-63E4-1042-A07C-7B8978E9EF01}"/>
    <dgm:cxn modelId="{9ADE4A86-C1F3-6E40-9B79-3B671F242CE5}" srcId="{2D77267D-6270-A04F-B7D5-5915655DD830}" destId="{8CB0AF36-F7DF-FB4B-B8DD-07D1A24EE30C}" srcOrd="0" destOrd="0" parTransId="{8C3E5149-F572-C64F-925E-43B9B7EBBF4E}" sibTransId="{82D86AC5-047E-8B40-AEB6-396ADCBF6901}"/>
    <dgm:cxn modelId="{EDFB8887-A090-894F-88E3-00F528392EC3}" type="presOf" srcId="{FCC9E5C0-4534-1742-880C-4520A3FF2926}" destId="{2FE47D47-13D9-1941-A4FA-231DCBBCAE8A}" srcOrd="0" destOrd="0" presId="urn:microsoft.com/office/officeart/2005/8/layout/chevron1"/>
    <dgm:cxn modelId="{D5FCD9A8-AA9C-5C48-A4F1-CC413B49CEB7}" type="presOf" srcId="{C139BD1D-48CB-7344-B367-4139AA7C42C1}" destId="{8E6CA706-71B8-A949-91F9-C006306D9781}" srcOrd="0" destOrd="0" presId="urn:microsoft.com/office/officeart/2005/8/layout/chevron1"/>
    <dgm:cxn modelId="{B12DADB2-147F-6147-851C-EA6D39822B1B}" type="presOf" srcId="{2D77267D-6270-A04F-B7D5-5915655DD830}" destId="{CF898878-AC70-284F-AE5B-A33065133AE7}" srcOrd="0" destOrd="0" presId="urn:microsoft.com/office/officeart/2005/8/layout/chevron1"/>
    <dgm:cxn modelId="{DA4C99CC-E24A-ED4F-A3AF-8EDBC05BB2DE}" type="presOf" srcId="{72B4DF80-A241-7049-A761-B530E623AFD5}" destId="{9A0D654D-9528-904E-898E-2656411C8861}" srcOrd="0" destOrd="0" presId="urn:microsoft.com/office/officeart/2005/8/layout/chevron1"/>
    <dgm:cxn modelId="{6831A7DF-1511-6E4F-94BA-331094F00FAA}" srcId="{2D77267D-6270-A04F-B7D5-5915655DD830}" destId="{FCC9E5C0-4534-1742-880C-4520A3FF2926}" srcOrd="1" destOrd="0" parTransId="{3A5D9CEF-BBE4-CE49-8D8F-CD34E3E1BDC7}" sibTransId="{3619EBA3-7CA7-0B44-9DAD-DCB9579D91F6}"/>
    <dgm:cxn modelId="{9EE7D6DF-3F8E-6C4C-9B7C-CE27BAD0AAA1}" srcId="{2D77267D-6270-A04F-B7D5-5915655DD830}" destId="{C139BD1D-48CB-7344-B367-4139AA7C42C1}" srcOrd="4" destOrd="0" parTransId="{1260A036-2019-2F4B-8D81-2164E09EB0D6}" sibTransId="{E179813D-2127-6D4C-BAA8-208976F9A58E}"/>
    <dgm:cxn modelId="{FCBC03EA-9423-6945-8DA1-723829451FD0}" type="presOf" srcId="{8CB0AF36-F7DF-FB4B-B8DD-07D1A24EE30C}" destId="{84ECB4C0-6B21-9740-8D6D-925F79A47820}" srcOrd="0" destOrd="0" presId="urn:microsoft.com/office/officeart/2005/8/layout/chevron1"/>
    <dgm:cxn modelId="{98F8ECFE-8254-2F45-94D2-441FEB925787}" type="presOf" srcId="{7EC5EDE3-F1EA-6040-969D-2F7AE405418E}" destId="{2DB6D660-D338-0942-BA7A-1C51BC5FF818}" srcOrd="0" destOrd="0" presId="urn:microsoft.com/office/officeart/2005/8/layout/chevron1"/>
    <dgm:cxn modelId="{CE91D865-989B-384A-A607-2739C7138B33}" type="presParOf" srcId="{CF898878-AC70-284F-AE5B-A33065133AE7}" destId="{84ECB4C0-6B21-9740-8D6D-925F79A47820}" srcOrd="0" destOrd="0" presId="urn:microsoft.com/office/officeart/2005/8/layout/chevron1"/>
    <dgm:cxn modelId="{ADBD2BD6-BBCD-4E4F-8A6F-42F308B255BA}" type="presParOf" srcId="{CF898878-AC70-284F-AE5B-A33065133AE7}" destId="{45D47825-C428-CA4C-913B-A79DE73657F5}" srcOrd="1" destOrd="0" presId="urn:microsoft.com/office/officeart/2005/8/layout/chevron1"/>
    <dgm:cxn modelId="{E4DFCDD1-8F2B-5548-903B-0C484729AB78}" type="presParOf" srcId="{CF898878-AC70-284F-AE5B-A33065133AE7}" destId="{2FE47D47-13D9-1941-A4FA-231DCBBCAE8A}" srcOrd="2" destOrd="0" presId="urn:microsoft.com/office/officeart/2005/8/layout/chevron1"/>
    <dgm:cxn modelId="{26D359A1-CD3F-1B40-B65A-BBDCF7D9EA34}" type="presParOf" srcId="{CF898878-AC70-284F-AE5B-A33065133AE7}" destId="{6036D22C-0919-4C45-81F9-FEC7122579A8}" srcOrd="3" destOrd="0" presId="urn:microsoft.com/office/officeart/2005/8/layout/chevron1"/>
    <dgm:cxn modelId="{272F233A-C79C-3744-86DC-F1B58FD3F1E1}" type="presParOf" srcId="{CF898878-AC70-284F-AE5B-A33065133AE7}" destId="{2DB6D660-D338-0942-BA7A-1C51BC5FF818}" srcOrd="4" destOrd="0" presId="urn:microsoft.com/office/officeart/2005/8/layout/chevron1"/>
    <dgm:cxn modelId="{B9C93500-FB8B-6A46-86AE-035A937EBDE0}" type="presParOf" srcId="{CF898878-AC70-284F-AE5B-A33065133AE7}" destId="{7A8C7817-F94E-0549-BADC-007AE14FFAAA}" srcOrd="5" destOrd="0" presId="urn:microsoft.com/office/officeart/2005/8/layout/chevron1"/>
    <dgm:cxn modelId="{045DFA3E-FD95-0E48-872A-54461007848D}" type="presParOf" srcId="{CF898878-AC70-284F-AE5B-A33065133AE7}" destId="{9A0D654D-9528-904E-898E-2656411C8861}" srcOrd="6" destOrd="0" presId="urn:microsoft.com/office/officeart/2005/8/layout/chevron1"/>
    <dgm:cxn modelId="{273FB346-A20D-884A-B7F9-DFB02E61EC47}" type="presParOf" srcId="{CF898878-AC70-284F-AE5B-A33065133AE7}" destId="{76691B43-6290-D44C-A715-2E7D66A37549}" srcOrd="7" destOrd="0" presId="urn:microsoft.com/office/officeart/2005/8/layout/chevron1"/>
    <dgm:cxn modelId="{B068634A-D2EA-204E-A405-44090DE07C00}" type="presParOf" srcId="{CF898878-AC70-284F-AE5B-A33065133AE7}" destId="{8E6CA706-71B8-A949-91F9-C006306D978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77267D-6270-A04F-B7D5-5915655DD83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B0AF36-F7DF-FB4B-B8DD-07D1A24EE30C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Introduction</a:t>
          </a:r>
        </a:p>
      </dgm:t>
    </dgm:pt>
    <dgm:pt modelId="{8C3E5149-F572-C64F-925E-43B9B7EBBF4E}" type="par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82D86AC5-047E-8B40-AEB6-396ADCBF6901}" type="sib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EC5EDE3-F1EA-6040-969D-2F7AE405418E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Marketing</a:t>
          </a:r>
        </a:p>
      </dgm:t>
    </dgm:pt>
    <dgm:pt modelId="{94DB871F-F5D7-944B-BE8A-B7C82C66D649}" type="par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B264077A-63E4-1042-A07C-7B8978E9EF01}" type="sib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2B4DF80-A241-7049-A761-B530E623AFD5}">
      <dgm:prSet phldrT="[Text]" custT="1"/>
      <dgm:spPr>
        <a:solidFill>
          <a:srgbClr val="9DC087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Financials</a:t>
          </a:r>
        </a:p>
      </dgm:t>
    </dgm:pt>
    <dgm:pt modelId="{D01AE079-10BC-6043-AABE-F21AC78F5C9D}" type="par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45E1898E-1616-C949-AA81-7F0AB3A33BF7}" type="sib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139BD1D-48CB-7344-B367-4139AA7C42C1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Conclusion</a:t>
          </a:r>
        </a:p>
      </dgm:t>
    </dgm:pt>
    <dgm:pt modelId="{1260A036-2019-2F4B-8D81-2164E09EB0D6}" type="par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E179813D-2127-6D4C-BAA8-208976F9A58E}" type="sib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FCC9E5C0-4534-1742-880C-4520A3FF2926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Technology</a:t>
          </a:r>
        </a:p>
      </dgm:t>
    </dgm:pt>
    <dgm:pt modelId="{3A5D9CEF-BBE4-CE49-8D8F-CD34E3E1BDC7}" type="par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3619EBA3-7CA7-0B44-9DAD-DCB9579D91F6}" type="sib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F898878-AC70-284F-AE5B-A33065133AE7}" type="pres">
      <dgm:prSet presAssocID="{2D77267D-6270-A04F-B7D5-5915655DD830}" presName="Name0" presStyleCnt="0">
        <dgm:presLayoutVars>
          <dgm:dir/>
          <dgm:animLvl val="lvl"/>
          <dgm:resizeHandles val="exact"/>
        </dgm:presLayoutVars>
      </dgm:prSet>
      <dgm:spPr/>
    </dgm:pt>
    <dgm:pt modelId="{84ECB4C0-6B21-9740-8D6D-925F79A47820}" type="pres">
      <dgm:prSet presAssocID="{8CB0AF36-F7DF-FB4B-B8DD-07D1A24EE3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5D47825-C428-CA4C-913B-A79DE73657F5}" type="pres">
      <dgm:prSet presAssocID="{82D86AC5-047E-8B40-AEB6-396ADCBF6901}" presName="parTxOnlySpace" presStyleCnt="0"/>
      <dgm:spPr/>
    </dgm:pt>
    <dgm:pt modelId="{2FE47D47-13D9-1941-A4FA-231DCBBCAE8A}" type="pres">
      <dgm:prSet presAssocID="{FCC9E5C0-4534-1742-880C-4520A3FF292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36D22C-0919-4C45-81F9-FEC7122579A8}" type="pres">
      <dgm:prSet presAssocID="{3619EBA3-7CA7-0B44-9DAD-DCB9579D91F6}" presName="parTxOnlySpace" presStyleCnt="0"/>
      <dgm:spPr/>
    </dgm:pt>
    <dgm:pt modelId="{2DB6D660-D338-0942-BA7A-1C51BC5FF818}" type="pres">
      <dgm:prSet presAssocID="{7EC5EDE3-F1EA-6040-969D-2F7AE40541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A8C7817-F94E-0549-BADC-007AE14FFAAA}" type="pres">
      <dgm:prSet presAssocID="{B264077A-63E4-1042-A07C-7B8978E9EF01}" presName="parTxOnlySpace" presStyleCnt="0"/>
      <dgm:spPr/>
    </dgm:pt>
    <dgm:pt modelId="{9A0D654D-9528-904E-898E-2656411C8861}" type="pres">
      <dgm:prSet presAssocID="{72B4DF80-A241-7049-A761-B530E623AFD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691B43-6290-D44C-A715-2E7D66A37549}" type="pres">
      <dgm:prSet presAssocID="{45E1898E-1616-C949-AA81-7F0AB3A33BF7}" presName="parTxOnlySpace" presStyleCnt="0"/>
      <dgm:spPr/>
    </dgm:pt>
    <dgm:pt modelId="{8E6CA706-71B8-A949-91F9-C006306D9781}" type="pres">
      <dgm:prSet presAssocID="{C139BD1D-48CB-7344-B367-4139AA7C42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82911-36FD-AD48-8416-95B596AA92E7}" srcId="{2D77267D-6270-A04F-B7D5-5915655DD830}" destId="{72B4DF80-A241-7049-A761-B530E623AFD5}" srcOrd="3" destOrd="0" parTransId="{D01AE079-10BC-6043-AABE-F21AC78F5C9D}" sibTransId="{45E1898E-1616-C949-AA81-7F0AB3A33BF7}"/>
    <dgm:cxn modelId="{EB4C6282-CE04-7046-A5C7-067489386C11}" srcId="{2D77267D-6270-A04F-B7D5-5915655DD830}" destId="{7EC5EDE3-F1EA-6040-969D-2F7AE405418E}" srcOrd="2" destOrd="0" parTransId="{94DB871F-F5D7-944B-BE8A-B7C82C66D649}" sibTransId="{B264077A-63E4-1042-A07C-7B8978E9EF01}"/>
    <dgm:cxn modelId="{9ADE4A86-C1F3-6E40-9B79-3B671F242CE5}" srcId="{2D77267D-6270-A04F-B7D5-5915655DD830}" destId="{8CB0AF36-F7DF-FB4B-B8DD-07D1A24EE30C}" srcOrd="0" destOrd="0" parTransId="{8C3E5149-F572-C64F-925E-43B9B7EBBF4E}" sibTransId="{82D86AC5-047E-8B40-AEB6-396ADCBF6901}"/>
    <dgm:cxn modelId="{EDFB8887-A090-894F-88E3-00F528392EC3}" type="presOf" srcId="{FCC9E5C0-4534-1742-880C-4520A3FF2926}" destId="{2FE47D47-13D9-1941-A4FA-231DCBBCAE8A}" srcOrd="0" destOrd="0" presId="urn:microsoft.com/office/officeart/2005/8/layout/chevron1"/>
    <dgm:cxn modelId="{D5FCD9A8-AA9C-5C48-A4F1-CC413B49CEB7}" type="presOf" srcId="{C139BD1D-48CB-7344-B367-4139AA7C42C1}" destId="{8E6CA706-71B8-A949-91F9-C006306D9781}" srcOrd="0" destOrd="0" presId="urn:microsoft.com/office/officeart/2005/8/layout/chevron1"/>
    <dgm:cxn modelId="{B12DADB2-147F-6147-851C-EA6D39822B1B}" type="presOf" srcId="{2D77267D-6270-A04F-B7D5-5915655DD830}" destId="{CF898878-AC70-284F-AE5B-A33065133AE7}" srcOrd="0" destOrd="0" presId="urn:microsoft.com/office/officeart/2005/8/layout/chevron1"/>
    <dgm:cxn modelId="{DA4C99CC-E24A-ED4F-A3AF-8EDBC05BB2DE}" type="presOf" srcId="{72B4DF80-A241-7049-A761-B530E623AFD5}" destId="{9A0D654D-9528-904E-898E-2656411C8861}" srcOrd="0" destOrd="0" presId="urn:microsoft.com/office/officeart/2005/8/layout/chevron1"/>
    <dgm:cxn modelId="{6831A7DF-1511-6E4F-94BA-331094F00FAA}" srcId="{2D77267D-6270-A04F-B7D5-5915655DD830}" destId="{FCC9E5C0-4534-1742-880C-4520A3FF2926}" srcOrd="1" destOrd="0" parTransId="{3A5D9CEF-BBE4-CE49-8D8F-CD34E3E1BDC7}" sibTransId="{3619EBA3-7CA7-0B44-9DAD-DCB9579D91F6}"/>
    <dgm:cxn modelId="{9EE7D6DF-3F8E-6C4C-9B7C-CE27BAD0AAA1}" srcId="{2D77267D-6270-A04F-B7D5-5915655DD830}" destId="{C139BD1D-48CB-7344-B367-4139AA7C42C1}" srcOrd="4" destOrd="0" parTransId="{1260A036-2019-2F4B-8D81-2164E09EB0D6}" sibTransId="{E179813D-2127-6D4C-BAA8-208976F9A58E}"/>
    <dgm:cxn modelId="{FCBC03EA-9423-6945-8DA1-723829451FD0}" type="presOf" srcId="{8CB0AF36-F7DF-FB4B-B8DD-07D1A24EE30C}" destId="{84ECB4C0-6B21-9740-8D6D-925F79A47820}" srcOrd="0" destOrd="0" presId="urn:microsoft.com/office/officeart/2005/8/layout/chevron1"/>
    <dgm:cxn modelId="{98F8ECFE-8254-2F45-94D2-441FEB925787}" type="presOf" srcId="{7EC5EDE3-F1EA-6040-969D-2F7AE405418E}" destId="{2DB6D660-D338-0942-BA7A-1C51BC5FF818}" srcOrd="0" destOrd="0" presId="urn:microsoft.com/office/officeart/2005/8/layout/chevron1"/>
    <dgm:cxn modelId="{CE91D865-989B-384A-A607-2739C7138B33}" type="presParOf" srcId="{CF898878-AC70-284F-AE5B-A33065133AE7}" destId="{84ECB4C0-6B21-9740-8D6D-925F79A47820}" srcOrd="0" destOrd="0" presId="urn:microsoft.com/office/officeart/2005/8/layout/chevron1"/>
    <dgm:cxn modelId="{ADBD2BD6-BBCD-4E4F-8A6F-42F308B255BA}" type="presParOf" srcId="{CF898878-AC70-284F-AE5B-A33065133AE7}" destId="{45D47825-C428-CA4C-913B-A79DE73657F5}" srcOrd="1" destOrd="0" presId="urn:microsoft.com/office/officeart/2005/8/layout/chevron1"/>
    <dgm:cxn modelId="{E4DFCDD1-8F2B-5548-903B-0C484729AB78}" type="presParOf" srcId="{CF898878-AC70-284F-AE5B-A33065133AE7}" destId="{2FE47D47-13D9-1941-A4FA-231DCBBCAE8A}" srcOrd="2" destOrd="0" presId="urn:microsoft.com/office/officeart/2005/8/layout/chevron1"/>
    <dgm:cxn modelId="{26D359A1-CD3F-1B40-B65A-BBDCF7D9EA34}" type="presParOf" srcId="{CF898878-AC70-284F-AE5B-A33065133AE7}" destId="{6036D22C-0919-4C45-81F9-FEC7122579A8}" srcOrd="3" destOrd="0" presId="urn:microsoft.com/office/officeart/2005/8/layout/chevron1"/>
    <dgm:cxn modelId="{272F233A-C79C-3744-86DC-F1B58FD3F1E1}" type="presParOf" srcId="{CF898878-AC70-284F-AE5B-A33065133AE7}" destId="{2DB6D660-D338-0942-BA7A-1C51BC5FF818}" srcOrd="4" destOrd="0" presId="urn:microsoft.com/office/officeart/2005/8/layout/chevron1"/>
    <dgm:cxn modelId="{B9C93500-FB8B-6A46-86AE-035A937EBDE0}" type="presParOf" srcId="{CF898878-AC70-284F-AE5B-A33065133AE7}" destId="{7A8C7817-F94E-0549-BADC-007AE14FFAAA}" srcOrd="5" destOrd="0" presId="urn:microsoft.com/office/officeart/2005/8/layout/chevron1"/>
    <dgm:cxn modelId="{045DFA3E-FD95-0E48-872A-54461007848D}" type="presParOf" srcId="{CF898878-AC70-284F-AE5B-A33065133AE7}" destId="{9A0D654D-9528-904E-898E-2656411C8861}" srcOrd="6" destOrd="0" presId="urn:microsoft.com/office/officeart/2005/8/layout/chevron1"/>
    <dgm:cxn modelId="{273FB346-A20D-884A-B7F9-DFB02E61EC47}" type="presParOf" srcId="{CF898878-AC70-284F-AE5B-A33065133AE7}" destId="{76691B43-6290-D44C-A715-2E7D66A37549}" srcOrd="7" destOrd="0" presId="urn:microsoft.com/office/officeart/2005/8/layout/chevron1"/>
    <dgm:cxn modelId="{B068634A-D2EA-204E-A405-44090DE07C00}" type="presParOf" srcId="{CF898878-AC70-284F-AE5B-A33065133AE7}" destId="{8E6CA706-71B8-A949-91F9-C006306D978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77267D-6270-A04F-B7D5-5915655DD83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B0AF36-F7DF-FB4B-B8DD-07D1A24EE30C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Introduction</a:t>
          </a:r>
        </a:p>
      </dgm:t>
    </dgm:pt>
    <dgm:pt modelId="{8C3E5149-F572-C64F-925E-43B9B7EBBF4E}" type="par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82D86AC5-047E-8B40-AEB6-396ADCBF6901}" type="sibTrans" cxnId="{9ADE4A86-C1F3-6E40-9B79-3B671F242CE5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EC5EDE3-F1EA-6040-969D-2F7AE405418E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Marketing</a:t>
          </a:r>
        </a:p>
      </dgm:t>
    </dgm:pt>
    <dgm:pt modelId="{94DB871F-F5D7-944B-BE8A-B7C82C66D649}" type="par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B264077A-63E4-1042-A07C-7B8978E9EF01}" type="sibTrans" cxnId="{EB4C6282-CE04-7046-A5C7-067489386C1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72B4DF80-A241-7049-A761-B530E623AFD5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Financials</a:t>
          </a:r>
        </a:p>
      </dgm:t>
    </dgm:pt>
    <dgm:pt modelId="{D01AE079-10BC-6043-AABE-F21AC78F5C9D}" type="par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45E1898E-1616-C949-AA81-7F0AB3A33BF7}" type="sibTrans" cxnId="{32F82911-36FD-AD48-8416-95B596AA92E7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139BD1D-48CB-7344-B367-4139AA7C42C1}">
      <dgm:prSet phldrT="[Text]" custT="1"/>
      <dgm:spPr>
        <a:solidFill>
          <a:srgbClr val="9DC087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Conclusion</a:t>
          </a:r>
        </a:p>
      </dgm:t>
    </dgm:pt>
    <dgm:pt modelId="{1260A036-2019-2F4B-8D81-2164E09EB0D6}" type="par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E179813D-2127-6D4C-BAA8-208976F9A58E}" type="sibTrans" cxnId="{9EE7D6DF-3F8E-6C4C-9B7C-CE27BAD0AAA1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FCC9E5C0-4534-1742-880C-4520A3FF2926}">
      <dgm:prSet phldrT="[Text]" custT="1"/>
      <dgm:spPr>
        <a:solidFill>
          <a:srgbClr val="5D835D"/>
        </a:solidFill>
      </dgm:spPr>
      <dgm:t>
        <a:bodyPr/>
        <a:lstStyle/>
        <a:p>
          <a:r>
            <a:rPr lang="en-US" sz="1400" dirty="0">
              <a:latin typeface="IBM Plex Serif" panose="02060503050406000203" pitchFamily="18" charset="77"/>
            </a:rPr>
            <a:t>Technology</a:t>
          </a:r>
        </a:p>
      </dgm:t>
    </dgm:pt>
    <dgm:pt modelId="{3A5D9CEF-BBE4-CE49-8D8F-CD34E3E1BDC7}" type="par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3619EBA3-7CA7-0B44-9DAD-DCB9579D91F6}" type="sibTrans" cxnId="{6831A7DF-1511-6E4F-94BA-331094F00FAA}">
      <dgm:prSet/>
      <dgm:spPr/>
      <dgm:t>
        <a:bodyPr/>
        <a:lstStyle/>
        <a:p>
          <a:endParaRPr lang="en-US" sz="1200">
            <a:latin typeface="IBM Plex Serif" panose="02060503050406000203" pitchFamily="18" charset="77"/>
          </a:endParaRPr>
        </a:p>
      </dgm:t>
    </dgm:pt>
    <dgm:pt modelId="{CF898878-AC70-284F-AE5B-A33065133AE7}" type="pres">
      <dgm:prSet presAssocID="{2D77267D-6270-A04F-B7D5-5915655DD830}" presName="Name0" presStyleCnt="0">
        <dgm:presLayoutVars>
          <dgm:dir/>
          <dgm:animLvl val="lvl"/>
          <dgm:resizeHandles val="exact"/>
        </dgm:presLayoutVars>
      </dgm:prSet>
      <dgm:spPr/>
    </dgm:pt>
    <dgm:pt modelId="{84ECB4C0-6B21-9740-8D6D-925F79A47820}" type="pres">
      <dgm:prSet presAssocID="{8CB0AF36-F7DF-FB4B-B8DD-07D1A24EE30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5D47825-C428-CA4C-913B-A79DE73657F5}" type="pres">
      <dgm:prSet presAssocID="{82D86AC5-047E-8B40-AEB6-396ADCBF6901}" presName="parTxOnlySpace" presStyleCnt="0"/>
      <dgm:spPr/>
    </dgm:pt>
    <dgm:pt modelId="{2FE47D47-13D9-1941-A4FA-231DCBBCAE8A}" type="pres">
      <dgm:prSet presAssocID="{FCC9E5C0-4534-1742-880C-4520A3FF292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036D22C-0919-4C45-81F9-FEC7122579A8}" type="pres">
      <dgm:prSet presAssocID="{3619EBA3-7CA7-0B44-9DAD-DCB9579D91F6}" presName="parTxOnlySpace" presStyleCnt="0"/>
      <dgm:spPr/>
    </dgm:pt>
    <dgm:pt modelId="{2DB6D660-D338-0942-BA7A-1C51BC5FF818}" type="pres">
      <dgm:prSet presAssocID="{7EC5EDE3-F1EA-6040-969D-2F7AE405418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A8C7817-F94E-0549-BADC-007AE14FFAAA}" type="pres">
      <dgm:prSet presAssocID="{B264077A-63E4-1042-A07C-7B8978E9EF01}" presName="parTxOnlySpace" presStyleCnt="0"/>
      <dgm:spPr/>
    </dgm:pt>
    <dgm:pt modelId="{9A0D654D-9528-904E-898E-2656411C8861}" type="pres">
      <dgm:prSet presAssocID="{72B4DF80-A241-7049-A761-B530E623AFD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691B43-6290-D44C-A715-2E7D66A37549}" type="pres">
      <dgm:prSet presAssocID="{45E1898E-1616-C949-AA81-7F0AB3A33BF7}" presName="parTxOnlySpace" presStyleCnt="0"/>
      <dgm:spPr/>
    </dgm:pt>
    <dgm:pt modelId="{8E6CA706-71B8-A949-91F9-C006306D9781}" type="pres">
      <dgm:prSet presAssocID="{C139BD1D-48CB-7344-B367-4139AA7C42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82911-36FD-AD48-8416-95B596AA92E7}" srcId="{2D77267D-6270-A04F-B7D5-5915655DD830}" destId="{72B4DF80-A241-7049-A761-B530E623AFD5}" srcOrd="3" destOrd="0" parTransId="{D01AE079-10BC-6043-AABE-F21AC78F5C9D}" sibTransId="{45E1898E-1616-C949-AA81-7F0AB3A33BF7}"/>
    <dgm:cxn modelId="{EB4C6282-CE04-7046-A5C7-067489386C11}" srcId="{2D77267D-6270-A04F-B7D5-5915655DD830}" destId="{7EC5EDE3-F1EA-6040-969D-2F7AE405418E}" srcOrd="2" destOrd="0" parTransId="{94DB871F-F5D7-944B-BE8A-B7C82C66D649}" sibTransId="{B264077A-63E4-1042-A07C-7B8978E9EF01}"/>
    <dgm:cxn modelId="{9ADE4A86-C1F3-6E40-9B79-3B671F242CE5}" srcId="{2D77267D-6270-A04F-B7D5-5915655DD830}" destId="{8CB0AF36-F7DF-FB4B-B8DD-07D1A24EE30C}" srcOrd="0" destOrd="0" parTransId="{8C3E5149-F572-C64F-925E-43B9B7EBBF4E}" sibTransId="{82D86AC5-047E-8B40-AEB6-396ADCBF6901}"/>
    <dgm:cxn modelId="{EDFB8887-A090-894F-88E3-00F528392EC3}" type="presOf" srcId="{FCC9E5C0-4534-1742-880C-4520A3FF2926}" destId="{2FE47D47-13D9-1941-A4FA-231DCBBCAE8A}" srcOrd="0" destOrd="0" presId="urn:microsoft.com/office/officeart/2005/8/layout/chevron1"/>
    <dgm:cxn modelId="{D5FCD9A8-AA9C-5C48-A4F1-CC413B49CEB7}" type="presOf" srcId="{C139BD1D-48CB-7344-B367-4139AA7C42C1}" destId="{8E6CA706-71B8-A949-91F9-C006306D9781}" srcOrd="0" destOrd="0" presId="urn:microsoft.com/office/officeart/2005/8/layout/chevron1"/>
    <dgm:cxn modelId="{B12DADB2-147F-6147-851C-EA6D39822B1B}" type="presOf" srcId="{2D77267D-6270-A04F-B7D5-5915655DD830}" destId="{CF898878-AC70-284F-AE5B-A33065133AE7}" srcOrd="0" destOrd="0" presId="urn:microsoft.com/office/officeart/2005/8/layout/chevron1"/>
    <dgm:cxn modelId="{DA4C99CC-E24A-ED4F-A3AF-8EDBC05BB2DE}" type="presOf" srcId="{72B4DF80-A241-7049-A761-B530E623AFD5}" destId="{9A0D654D-9528-904E-898E-2656411C8861}" srcOrd="0" destOrd="0" presId="urn:microsoft.com/office/officeart/2005/8/layout/chevron1"/>
    <dgm:cxn modelId="{6831A7DF-1511-6E4F-94BA-331094F00FAA}" srcId="{2D77267D-6270-A04F-B7D5-5915655DD830}" destId="{FCC9E5C0-4534-1742-880C-4520A3FF2926}" srcOrd="1" destOrd="0" parTransId="{3A5D9CEF-BBE4-CE49-8D8F-CD34E3E1BDC7}" sibTransId="{3619EBA3-7CA7-0B44-9DAD-DCB9579D91F6}"/>
    <dgm:cxn modelId="{9EE7D6DF-3F8E-6C4C-9B7C-CE27BAD0AAA1}" srcId="{2D77267D-6270-A04F-B7D5-5915655DD830}" destId="{C139BD1D-48CB-7344-B367-4139AA7C42C1}" srcOrd="4" destOrd="0" parTransId="{1260A036-2019-2F4B-8D81-2164E09EB0D6}" sibTransId="{E179813D-2127-6D4C-BAA8-208976F9A58E}"/>
    <dgm:cxn modelId="{FCBC03EA-9423-6945-8DA1-723829451FD0}" type="presOf" srcId="{8CB0AF36-F7DF-FB4B-B8DD-07D1A24EE30C}" destId="{84ECB4C0-6B21-9740-8D6D-925F79A47820}" srcOrd="0" destOrd="0" presId="urn:microsoft.com/office/officeart/2005/8/layout/chevron1"/>
    <dgm:cxn modelId="{98F8ECFE-8254-2F45-94D2-441FEB925787}" type="presOf" srcId="{7EC5EDE3-F1EA-6040-969D-2F7AE405418E}" destId="{2DB6D660-D338-0942-BA7A-1C51BC5FF818}" srcOrd="0" destOrd="0" presId="urn:microsoft.com/office/officeart/2005/8/layout/chevron1"/>
    <dgm:cxn modelId="{CE91D865-989B-384A-A607-2739C7138B33}" type="presParOf" srcId="{CF898878-AC70-284F-AE5B-A33065133AE7}" destId="{84ECB4C0-6B21-9740-8D6D-925F79A47820}" srcOrd="0" destOrd="0" presId="urn:microsoft.com/office/officeart/2005/8/layout/chevron1"/>
    <dgm:cxn modelId="{ADBD2BD6-BBCD-4E4F-8A6F-42F308B255BA}" type="presParOf" srcId="{CF898878-AC70-284F-AE5B-A33065133AE7}" destId="{45D47825-C428-CA4C-913B-A79DE73657F5}" srcOrd="1" destOrd="0" presId="urn:microsoft.com/office/officeart/2005/8/layout/chevron1"/>
    <dgm:cxn modelId="{E4DFCDD1-8F2B-5548-903B-0C484729AB78}" type="presParOf" srcId="{CF898878-AC70-284F-AE5B-A33065133AE7}" destId="{2FE47D47-13D9-1941-A4FA-231DCBBCAE8A}" srcOrd="2" destOrd="0" presId="urn:microsoft.com/office/officeart/2005/8/layout/chevron1"/>
    <dgm:cxn modelId="{26D359A1-CD3F-1B40-B65A-BBDCF7D9EA34}" type="presParOf" srcId="{CF898878-AC70-284F-AE5B-A33065133AE7}" destId="{6036D22C-0919-4C45-81F9-FEC7122579A8}" srcOrd="3" destOrd="0" presId="urn:microsoft.com/office/officeart/2005/8/layout/chevron1"/>
    <dgm:cxn modelId="{272F233A-C79C-3744-86DC-F1B58FD3F1E1}" type="presParOf" srcId="{CF898878-AC70-284F-AE5B-A33065133AE7}" destId="{2DB6D660-D338-0942-BA7A-1C51BC5FF818}" srcOrd="4" destOrd="0" presId="urn:microsoft.com/office/officeart/2005/8/layout/chevron1"/>
    <dgm:cxn modelId="{B9C93500-FB8B-6A46-86AE-035A937EBDE0}" type="presParOf" srcId="{CF898878-AC70-284F-AE5B-A33065133AE7}" destId="{7A8C7817-F94E-0549-BADC-007AE14FFAAA}" srcOrd="5" destOrd="0" presId="urn:microsoft.com/office/officeart/2005/8/layout/chevron1"/>
    <dgm:cxn modelId="{045DFA3E-FD95-0E48-872A-54461007848D}" type="presParOf" srcId="{CF898878-AC70-284F-AE5B-A33065133AE7}" destId="{9A0D654D-9528-904E-898E-2656411C8861}" srcOrd="6" destOrd="0" presId="urn:microsoft.com/office/officeart/2005/8/layout/chevron1"/>
    <dgm:cxn modelId="{273FB346-A20D-884A-B7F9-DFB02E61EC47}" type="presParOf" srcId="{CF898878-AC70-284F-AE5B-A33065133AE7}" destId="{76691B43-6290-D44C-A715-2E7D66A37549}" srcOrd="7" destOrd="0" presId="urn:microsoft.com/office/officeart/2005/8/layout/chevron1"/>
    <dgm:cxn modelId="{B068634A-D2EA-204E-A405-44090DE07C00}" type="presParOf" srcId="{CF898878-AC70-284F-AE5B-A33065133AE7}" destId="{8E6CA706-71B8-A949-91F9-C006306D978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B4C0-6B21-9740-8D6D-925F79A47820}">
      <dsp:nvSpPr>
        <dsp:cNvPr id="0" name=""/>
        <dsp:cNvSpPr/>
      </dsp:nvSpPr>
      <dsp:spPr>
        <a:xfrm>
          <a:off x="2567" y="0"/>
          <a:ext cx="2284883" cy="352538"/>
        </a:xfrm>
        <a:prstGeom prst="chevron">
          <a:avLst/>
        </a:prstGeom>
        <a:solidFill>
          <a:srgbClr val="9DC0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Introduction</a:t>
          </a:r>
        </a:p>
      </dsp:txBody>
      <dsp:txXfrm>
        <a:off x="178836" y="0"/>
        <a:ext cx="1932345" cy="352538"/>
      </dsp:txXfrm>
    </dsp:sp>
    <dsp:sp modelId="{2FE47D47-13D9-1941-A4FA-231DCBBCAE8A}">
      <dsp:nvSpPr>
        <dsp:cNvPr id="0" name=""/>
        <dsp:cNvSpPr/>
      </dsp:nvSpPr>
      <dsp:spPr>
        <a:xfrm>
          <a:off x="2058962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Technology</a:t>
          </a:r>
        </a:p>
      </dsp:txBody>
      <dsp:txXfrm>
        <a:off x="2235231" y="0"/>
        <a:ext cx="1932345" cy="352538"/>
      </dsp:txXfrm>
    </dsp:sp>
    <dsp:sp modelId="{2DB6D660-D338-0942-BA7A-1C51BC5FF818}">
      <dsp:nvSpPr>
        <dsp:cNvPr id="0" name=""/>
        <dsp:cNvSpPr/>
      </dsp:nvSpPr>
      <dsp:spPr>
        <a:xfrm>
          <a:off x="411535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Marketing</a:t>
          </a:r>
        </a:p>
      </dsp:txBody>
      <dsp:txXfrm>
        <a:off x="4291627" y="0"/>
        <a:ext cx="1932345" cy="352538"/>
      </dsp:txXfrm>
    </dsp:sp>
    <dsp:sp modelId="{9A0D654D-9528-904E-898E-2656411C8861}">
      <dsp:nvSpPr>
        <dsp:cNvPr id="0" name=""/>
        <dsp:cNvSpPr/>
      </dsp:nvSpPr>
      <dsp:spPr>
        <a:xfrm>
          <a:off x="6171753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Financials</a:t>
          </a:r>
        </a:p>
      </dsp:txBody>
      <dsp:txXfrm>
        <a:off x="6348022" y="0"/>
        <a:ext cx="1932345" cy="352538"/>
      </dsp:txXfrm>
    </dsp:sp>
    <dsp:sp modelId="{8E6CA706-71B8-A949-91F9-C006306D9781}">
      <dsp:nvSpPr>
        <dsp:cNvPr id="0" name=""/>
        <dsp:cNvSpPr/>
      </dsp:nvSpPr>
      <dsp:spPr>
        <a:xfrm>
          <a:off x="822814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Conclusion</a:t>
          </a:r>
        </a:p>
      </dsp:txBody>
      <dsp:txXfrm>
        <a:off x="8404417" y="0"/>
        <a:ext cx="1932345" cy="352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B4C0-6B21-9740-8D6D-925F79A47820}">
      <dsp:nvSpPr>
        <dsp:cNvPr id="0" name=""/>
        <dsp:cNvSpPr/>
      </dsp:nvSpPr>
      <dsp:spPr>
        <a:xfrm>
          <a:off x="2567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Introduction</a:t>
          </a:r>
        </a:p>
      </dsp:txBody>
      <dsp:txXfrm>
        <a:off x="178836" y="0"/>
        <a:ext cx="1932345" cy="352538"/>
      </dsp:txXfrm>
    </dsp:sp>
    <dsp:sp modelId="{2FE47D47-13D9-1941-A4FA-231DCBBCAE8A}">
      <dsp:nvSpPr>
        <dsp:cNvPr id="0" name=""/>
        <dsp:cNvSpPr/>
      </dsp:nvSpPr>
      <dsp:spPr>
        <a:xfrm>
          <a:off x="2058962" y="0"/>
          <a:ext cx="2284883" cy="352538"/>
        </a:xfrm>
        <a:prstGeom prst="chevron">
          <a:avLst/>
        </a:prstGeom>
        <a:solidFill>
          <a:srgbClr val="9DC0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Technology</a:t>
          </a:r>
        </a:p>
      </dsp:txBody>
      <dsp:txXfrm>
        <a:off x="2235231" y="0"/>
        <a:ext cx="1932345" cy="352538"/>
      </dsp:txXfrm>
    </dsp:sp>
    <dsp:sp modelId="{2DB6D660-D338-0942-BA7A-1C51BC5FF818}">
      <dsp:nvSpPr>
        <dsp:cNvPr id="0" name=""/>
        <dsp:cNvSpPr/>
      </dsp:nvSpPr>
      <dsp:spPr>
        <a:xfrm>
          <a:off x="411535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Marketing</a:t>
          </a:r>
        </a:p>
      </dsp:txBody>
      <dsp:txXfrm>
        <a:off x="4291627" y="0"/>
        <a:ext cx="1932345" cy="352538"/>
      </dsp:txXfrm>
    </dsp:sp>
    <dsp:sp modelId="{9A0D654D-9528-904E-898E-2656411C8861}">
      <dsp:nvSpPr>
        <dsp:cNvPr id="0" name=""/>
        <dsp:cNvSpPr/>
      </dsp:nvSpPr>
      <dsp:spPr>
        <a:xfrm>
          <a:off x="6171753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Financials</a:t>
          </a:r>
        </a:p>
      </dsp:txBody>
      <dsp:txXfrm>
        <a:off x="6348022" y="0"/>
        <a:ext cx="1932345" cy="352538"/>
      </dsp:txXfrm>
    </dsp:sp>
    <dsp:sp modelId="{8E6CA706-71B8-A949-91F9-C006306D9781}">
      <dsp:nvSpPr>
        <dsp:cNvPr id="0" name=""/>
        <dsp:cNvSpPr/>
      </dsp:nvSpPr>
      <dsp:spPr>
        <a:xfrm>
          <a:off x="822814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Conclusion</a:t>
          </a:r>
        </a:p>
      </dsp:txBody>
      <dsp:txXfrm>
        <a:off x="8404417" y="0"/>
        <a:ext cx="1932345" cy="352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B4C0-6B21-9740-8D6D-925F79A47820}">
      <dsp:nvSpPr>
        <dsp:cNvPr id="0" name=""/>
        <dsp:cNvSpPr/>
      </dsp:nvSpPr>
      <dsp:spPr>
        <a:xfrm>
          <a:off x="2567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Introduction</a:t>
          </a:r>
        </a:p>
      </dsp:txBody>
      <dsp:txXfrm>
        <a:off x="178836" y="0"/>
        <a:ext cx="1932345" cy="352538"/>
      </dsp:txXfrm>
    </dsp:sp>
    <dsp:sp modelId="{2FE47D47-13D9-1941-A4FA-231DCBBCAE8A}">
      <dsp:nvSpPr>
        <dsp:cNvPr id="0" name=""/>
        <dsp:cNvSpPr/>
      </dsp:nvSpPr>
      <dsp:spPr>
        <a:xfrm>
          <a:off x="2058962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Technology</a:t>
          </a:r>
        </a:p>
      </dsp:txBody>
      <dsp:txXfrm>
        <a:off x="2235231" y="0"/>
        <a:ext cx="1932345" cy="352538"/>
      </dsp:txXfrm>
    </dsp:sp>
    <dsp:sp modelId="{2DB6D660-D338-0942-BA7A-1C51BC5FF818}">
      <dsp:nvSpPr>
        <dsp:cNvPr id="0" name=""/>
        <dsp:cNvSpPr/>
      </dsp:nvSpPr>
      <dsp:spPr>
        <a:xfrm>
          <a:off x="4115358" y="0"/>
          <a:ext cx="2284883" cy="352538"/>
        </a:xfrm>
        <a:prstGeom prst="chevron">
          <a:avLst/>
        </a:prstGeom>
        <a:solidFill>
          <a:srgbClr val="9DC0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Marketing</a:t>
          </a:r>
        </a:p>
      </dsp:txBody>
      <dsp:txXfrm>
        <a:off x="4291627" y="0"/>
        <a:ext cx="1932345" cy="352538"/>
      </dsp:txXfrm>
    </dsp:sp>
    <dsp:sp modelId="{9A0D654D-9528-904E-898E-2656411C8861}">
      <dsp:nvSpPr>
        <dsp:cNvPr id="0" name=""/>
        <dsp:cNvSpPr/>
      </dsp:nvSpPr>
      <dsp:spPr>
        <a:xfrm>
          <a:off x="6171753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Financials</a:t>
          </a:r>
        </a:p>
      </dsp:txBody>
      <dsp:txXfrm>
        <a:off x="6348022" y="0"/>
        <a:ext cx="1932345" cy="352538"/>
      </dsp:txXfrm>
    </dsp:sp>
    <dsp:sp modelId="{8E6CA706-71B8-A949-91F9-C006306D9781}">
      <dsp:nvSpPr>
        <dsp:cNvPr id="0" name=""/>
        <dsp:cNvSpPr/>
      </dsp:nvSpPr>
      <dsp:spPr>
        <a:xfrm>
          <a:off x="822814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Conclusion</a:t>
          </a:r>
        </a:p>
      </dsp:txBody>
      <dsp:txXfrm>
        <a:off x="8404417" y="0"/>
        <a:ext cx="1932345" cy="3525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B4C0-6B21-9740-8D6D-925F79A47820}">
      <dsp:nvSpPr>
        <dsp:cNvPr id="0" name=""/>
        <dsp:cNvSpPr/>
      </dsp:nvSpPr>
      <dsp:spPr>
        <a:xfrm>
          <a:off x="2567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Introduction</a:t>
          </a:r>
        </a:p>
      </dsp:txBody>
      <dsp:txXfrm>
        <a:off x="178836" y="0"/>
        <a:ext cx="1932345" cy="352538"/>
      </dsp:txXfrm>
    </dsp:sp>
    <dsp:sp modelId="{2FE47D47-13D9-1941-A4FA-231DCBBCAE8A}">
      <dsp:nvSpPr>
        <dsp:cNvPr id="0" name=""/>
        <dsp:cNvSpPr/>
      </dsp:nvSpPr>
      <dsp:spPr>
        <a:xfrm>
          <a:off x="2058962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Technology</a:t>
          </a:r>
        </a:p>
      </dsp:txBody>
      <dsp:txXfrm>
        <a:off x="2235231" y="0"/>
        <a:ext cx="1932345" cy="352538"/>
      </dsp:txXfrm>
    </dsp:sp>
    <dsp:sp modelId="{2DB6D660-D338-0942-BA7A-1C51BC5FF818}">
      <dsp:nvSpPr>
        <dsp:cNvPr id="0" name=""/>
        <dsp:cNvSpPr/>
      </dsp:nvSpPr>
      <dsp:spPr>
        <a:xfrm>
          <a:off x="411535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Marketing</a:t>
          </a:r>
        </a:p>
      </dsp:txBody>
      <dsp:txXfrm>
        <a:off x="4291627" y="0"/>
        <a:ext cx="1932345" cy="352538"/>
      </dsp:txXfrm>
    </dsp:sp>
    <dsp:sp modelId="{9A0D654D-9528-904E-898E-2656411C8861}">
      <dsp:nvSpPr>
        <dsp:cNvPr id="0" name=""/>
        <dsp:cNvSpPr/>
      </dsp:nvSpPr>
      <dsp:spPr>
        <a:xfrm>
          <a:off x="6171753" y="0"/>
          <a:ext cx="2284883" cy="352538"/>
        </a:xfrm>
        <a:prstGeom prst="chevron">
          <a:avLst/>
        </a:prstGeom>
        <a:solidFill>
          <a:srgbClr val="9DC0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Financials</a:t>
          </a:r>
        </a:p>
      </dsp:txBody>
      <dsp:txXfrm>
        <a:off x="6348022" y="0"/>
        <a:ext cx="1932345" cy="352538"/>
      </dsp:txXfrm>
    </dsp:sp>
    <dsp:sp modelId="{8E6CA706-71B8-A949-91F9-C006306D9781}">
      <dsp:nvSpPr>
        <dsp:cNvPr id="0" name=""/>
        <dsp:cNvSpPr/>
      </dsp:nvSpPr>
      <dsp:spPr>
        <a:xfrm>
          <a:off x="822814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Conclusion</a:t>
          </a:r>
        </a:p>
      </dsp:txBody>
      <dsp:txXfrm>
        <a:off x="8404417" y="0"/>
        <a:ext cx="1932345" cy="3525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B4C0-6B21-9740-8D6D-925F79A47820}">
      <dsp:nvSpPr>
        <dsp:cNvPr id="0" name=""/>
        <dsp:cNvSpPr/>
      </dsp:nvSpPr>
      <dsp:spPr>
        <a:xfrm>
          <a:off x="2567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Introduction</a:t>
          </a:r>
        </a:p>
      </dsp:txBody>
      <dsp:txXfrm>
        <a:off x="178836" y="0"/>
        <a:ext cx="1932345" cy="352538"/>
      </dsp:txXfrm>
    </dsp:sp>
    <dsp:sp modelId="{2FE47D47-13D9-1941-A4FA-231DCBBCAE8A}">
      <dsp:nvSpPr>
        <dsp:cNvPr id="0" name=""/>
        <dsp:cNvSpPr/>
      </dsp:nvSpPr>
      <dsp:spPr>
        <a:xfrm>
          <a:off x="2058962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Technology</a:t>
          </a:r>
        </a:p>
      </dsp:txBody>
      <dsp:txXfrm>
        <a:off x="2235231" y="0"/>
        <a:ext cx="1932345" cy="352538"/>
      </dsp:txXfrm>
    </dsp:sp>
    <dsp:sp modelId="{2DB6D660-D338-0942-BA7A-1C51BC5FF818}">
      <dsp:nvSpPr>
        <dsp:cNvPr id="0" name=""/>
        <dsp:cNvSpPr/>
      </dsp:nvSpPr>
      <dsp:spPr>
        <a:xfrm>
          <a:off x="4115358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Marketing</a:t>
          </a:r>
        </a:p>
      </dsp:txBody>
      <dsp:txXfrm>
        <a:off x="4291627" y="0"/>
        <a:ext cx="1932345" cy="352538"/>
      </dsp:txXfrm>
    </dsp:sp>
    <dsp:sp modelId="{9A0D654D-9528-904E-898E-2656411C8861}">
      <dsp:nvSpPr>
        <dsp:cNvPr id="0" name=""/>
        <dsp:cNvSpPr/>
      </dsp:nvSpPr>
      <dsp:spPr>
        <a:xfrm>
          <a:off x="6171753" y="0"/>
          <a:ext cx="2284883" cy="352538"/>
        </a:xfrm>
        <a:prstGeom prst="chevron">
          <a:avLst/>
        </a:prstGeom>
        <a:solidFill>
          <a:srgbClr val="5D835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Financials</a:t>
          </a:r>
        </a:p>
      </dsp:txBody>
      <dsp:txXfrm>
        <a:off x="6348022" y="0"/>
        <a:ext cx="1932345" cy="352538"/>
      </dsp:txXfrm>
    </dsp:sp>
    <dsp:sp modelId="{8E6CA706-71B8-A949-91F9-C006306D9781}">
      <dsp:nvSpPr>
        <dsp:cNvPr id="0" name=""/>
        <dsp:cNvSpPr/>
      </dsp:nvSpPr>
      <dsp:spPr>
        <a:xfrm>
          <a:off x="8228148" y="0"/>
          <a:ext cx="2284883" cy="352538"/>
        </a:xfrm>
        <a:prstGeom prst="chevron">
          <a:avLst/>
        </a:prstGeom>
        <a:solidFill>
          <a:srgbClr val="9DC0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BM Plex Serif" panose="02060503050406000203" pitchFamily="18" charset="77"/>
            </a:rPr>
            <a:t>Conclusion</a:t>
          </a:r>
        </a:p>
      </dsp:txBody>
      <dsp:txXfrm>
        <a:off x="8404417" y="0"/>
        <a:ext cx="1932345" cy="352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EDE5F-A5F4-CE4C-943E-9B7294EA61B7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CE7B5-0052-C447-97BE-6F5EB321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0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4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1304-B907-F743-B70C-484C7A3732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9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5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E7B5-0052-C447-97BE-6F5EB321D3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DC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2560-7FC2-9243-A653-6506D9A1F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0805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FB64F-8B3E-C449-AB5D-48AB83AD8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048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667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 t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2807F8-F125-7C4A-8A3D-1A8084E866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68408382"/>
              </p:ext>
            </p:extLst>
          </p:nvPr>
        </p:nvGraphicFramePr>
        <p:xfrm>
          <a:off x="838200" y="6158305"/>
          <a:ext cx="10515600" cy="35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03CC314-3795-3E49-89B6-4CE93C018EA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1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chnology t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2807F8-F125-7C4A-8A3D-1A8084E866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55347069"/>
              </p:ext>
            </p:extLst>
          </p:nvPr>
        </p:nvGraphicFramePr>
        <p:xfrm>
          <a:off x="838200" y="6158305"/>
          <a:ext cx="10515600" cy="35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46E44D9-DCA6-184A-95E5-FE3131BEBF0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1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rketing t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2807F8-F125-7C4A-8A3D-1A8084E866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8064349"/>
              </p:ext>
            </p:extLst>
          </p:nvPr>
        </p:nvGraphicFramePr>
        <p:xfrm>
          <a:off x="838200" y="6158305"/>
          <a:ext cx="10515600" cy="35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FA84B01-F4DF-AD4F-93A2-A7518D61AB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1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nancials t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2807F8-F125-7C4A-8A3D-1A8084E866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62877860"/>
              </p:ext>
            </p:extLst>
          </p:nvPr>
        </p:nvGraphicFramePr>
        <p:xfrm>
          <a:off x="838200" y="6158305"/>
          <a:ext cx="10515600" cy="35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9FE145E-C645-9C43-8EE5-772E5882672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2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 t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2807F8-F125-7C4A-8A3D-1A8084E866C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36536705"/>
              </p:ext>
            </p:extLst>
          </p:nvPr>
        </p:nvGraphicFramePr>
        <p:xfrm>
          <a:off x="838200" y="6158305"/>
          <a:ext cx="10515600" cy="35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CB7C2AE-2801-1343-9DDC-0FFE4565ABD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BB3-419C-4A44-AA2A-6B62A53D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7A84-04A1-5A45-A946-117038D9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AB372-8E3D-A640-B8EB-BBB5482B1557}"/>
              </a:ext>
            </a:extLst>
          </p:cNvPr>
          <p:cNvSpPr/>
          <p:nvPr userDrawn="1"/>
        </p:nvSpPr>
        <p:spPr>
          <a:xfrm>
            <a:off x="0" y="0"/>
            <a:ext cx="658761" cy="1543665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2203B-2D66-F241-8BE9-6DB1419EDB83}"/>
              </a:ext>
            </a:extLst>
          </p:cNvPr>
          <p:cNvSpPr/>
          <p:nvPr userDrawn="1"/>
        </p:nvSpPr>
        <p:spPr>
          <a:xfrm>
            <a:off x="0" y="6632467"/>
            <a:ext cx="12192000" cy="89966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6C5C2A2-ECF0-DC4F-924C-0061A8F71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4004" y="259743"/>
            <a:ext cx="749591" cy="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FEEAF-6076-4C42-BDB4-771AFC3F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8A6B8-9727-0640-B253-68E9E9E49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25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BM Plex Serif" panose="02060503050406000203" pitchFamily="18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BM Plex Serif" panose="02060503050406000203" pitchFamily="18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BM Plex Serif" panose="02060503050406000203" pitchFamily="18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BM Plex Serif" panose="02060503050406000203" pitchFamily="18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BM Plex Serif" panose="02060503050406000203" pitchFamily="18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dc.org/sites/default/files/wasted-2017-report.pdf" TargetMode="External"/><Relationship Id="rId2" Type="http://schemas.openxmlformats.org/officeDocument/2006/relationships/hyperlink" Target="https://www.chlpi.org/wp-content/uploads/2013/12/50-State-Food-Regs_March-2018_V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da.gov/food/consumers/food-loss-and-waste" TargetMode="External"/><Relationship Id="rId5" Type="http://schemas.openxmlformats.org/officeDocument/2006/relationships/hyperlink" Target="https://www.usda.gov/foodlossandwaste" TargetMode="External"/><Relationship Id="rId4" Type="http://schemas.openxmlformats.org/officeDocument/2006/relationships/hyperlink" Target="https://digitalrepository.unm.edu/cgi/viewcontent.cgi?article=3993&amp;context=nrj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5D80-FCFE-B742-B8F3-960C80544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35473"/>
            <a:ext cx="9144000" cy="964000"/>
          </a:xfrm>
        </p:spPr>
        <p:txBody>
          <a:bodyPr/>
          <a:lstStyle/>
          <a:p>
            <a:r>
              <a:rPr lang="en-US" dirty="0"/>
              <a:t>ample.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1F7A0-D44E-1340-8338-28B6D9030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3383"/>
            <a:ext cx="9144000" cy="450575"/>
          </a:xfrm>
        </p:spPr>
        <p:txBody>
          <a:bodyPr/>
          <a:lstStyle/>
          <a:p>
            <a:r>
              <a:rPr lang="en-US" i="1" dirty="0"/>
              <a:t>enough for everyone.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CA5BB06-E222-C840-9819-C534E631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51" y="1997465"/>
            <a:ext cx="1316698" cy="15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5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7435C-C284-8547-AEFB-FA5A0F34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customer acquisition strategies.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FEB8C-E019-B345-BCAD-42BA78CB0976}"/>
              </a:ext>
            </a:extLst>
          </p:cNvPr>
          <p:cNvSpPr txBox="1"/>
          <p:nvPr/>
        </p:nvSpPr>
        <p:spPr>
          <a:xfrm>
            <a:off x="4474111" y="3422346"/>
            <a:ext cx="161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IBM Plex Serif" panose="02060503050406000203" pitchFamily="18" charset="0"/>
              </a:rPr>
              <a:t>Consideration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F219B5F-A73A-4F4B-B953-D3A18AF08348}"/>
              </a:ext>
            </a:extLst>
          </p:cNvPr>
          <p:cNvSpPr/>
          <p:nvPr/>
        </p:nvSpPr>
        <p:spPr>
          <a:xfrm rot="16200000">
            <a:off x="3223090" y="4146774"/>
            <a:ext cx="1326931" cy="1205005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0C30A-7006-5348-B8BD-188651FC9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68" y="4417520"/>
            <a:ext cx="985263" cy="1190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B6C15-5F3C-B441-B731-CC3D7DD3D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59" y="4456673"/>
            <a:ext cx="585206" cy="585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37A45-8C83-B84C-B0D2-8395EF20A648}"/>
              </a:ext>
            </a:extLst>
          </p:cNvPr>
          <p:cNvSpPr txBox="1"/>
          <p:nvPr/>
        </p:nvSpPr>
        <p:spPr>
          <a:xfrm>
            <a:off x="607568" y="4248673"/>
            <a:ext cx="24352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B6CFA8"/>
                </a:solidFill>
                <a:latin typeface="IBM Plex Serif SemiBold" panose="02060503050406000203" pitchFamily="18" charset="77"/>
              </a:rPr>
              <a:t>Direct Mail Campaign</a:t>
            </a:r>
          </a:p>
          <a:p>
            <a:pPr algn="r"/>
            <a:r>
              <a:rPr lang="en-US" sz="1400" dirty="0">
                <a:latin typeface="IBM Plex Serif" panose="02060503050406000203" pitchFamily="18" charset="0"/>
              </a:rPr>
              <a:t>Target business owners and spread the word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5549C61-95AD-824E-8637-59FA87D896B6}"/>
              </a:ext>
            </a:extLst>
          </p:cNvPr>
          <p:cNvSpPr/>
          <p:nvPr/>
        </p:nvSpPr>
        <p:spPr>
          <a:xfrm rot="16200000">
            <a:off x="3967371" y="2955138"/>
            <a:ext cx="1326931" cy="1205005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069C292-2B82-184F-A2BB-CFF62427A400}"/>
              </a:ext>
            </a:extLst>
          </p:cNvPr>
          <p:cNvSpPr/>
          <p:nvPr/>
        </p:nvSpPr>
        <p:spPr>
          <a:xfrm rot="16200000">
            <a:off x="5426653" y="2752394"/>
            <a:ext cx="1326931" cy="1205005"/>
          </a:xfrm>
          <a:prstGeom prst="hexagon">
            <a:avLst/>
          </a:prstGeom>
          <a:solidFill>
            <a:srgbClr val="98B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DF75C8B-38DE-1946-8B87-E98E4D1520C7}"/>
              </a:ext>
            </a:extLst>
          </p:cNvPr>
          <p:cNvSpPr/>
          <p:nvPr/>
        </p:nvSpPr>
        <p:spPr>
          <a:xfrm rot="16200000">
            <a:off x="6894046" y="2955590"/>
            <a:ext cx="1326931" cy="1205005"/>
          </a:xfrm>
          <a:prstGeom prst="hexagon">
            <a:avLst/>
          </a:prstGeom>
          <a:solidFill>
            <a:srgbClr val="5D8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C55B1E7-D6BE-B543-B6B7-088C89070024}"/>
              </a:ext>
            </a:extLst>
          </p:cNvPr>
          <p:cNvSpPr/>
          <p:nvPr/>
        </p:nvSpPr>
        <p:spPr>
          <a:xfrm rot="16200000">
            <a:off x="7630216" y="4148285"/>
            <a:ext cx="1326931" cy="1205005"/>
          </a:xfrm>
          <a:prstGeom prst="hexagon">
            <a:avLst/>
          </a:prstGeom>
          <a:solidFill>
            <a:srgbClr val="64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7B037-DB77-A34A-B817-A0F3AE71C10A}"/>
              </a:ext>
            </a:extLst>
          </p:cNvPr>
          <p:cNvSpPr txBox="1"/>
          <p:nvPr/>
        </p:nvSpPr>
        <p:spPr>
          <a:xfrm>
            <a:off x="1290942" y="2954029"/>
            <a:ext cx="24352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A9D18E"/>
                </a:solidFill>
                <a:latin typeface="IBM Plex Serif SemiBold" panose="02060503050406000203" pitchFamily="18" charset="77"/>
              </a:rPr>
              <a:t>Door-to-door Sales</a:t>
            </a:r>
          </a:p>
          <a:p>
            <a:pPr algn="r"/>
            <a:r>
              <a:rPr lang="en-US" sz="1400" dirty="0">
                <a:latin typeface="IBM Plex Serif" panose="02060503050406000203" pitchFamily="18" charset="0"/>
              </a:rPr>
              <a:t>Demo the product in front of our target customers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F39499-2B17-584E-9937-A7605715FF12}"/>
              </a:ext>
            </a:extLst>
          </p:cNvPr>
          <p:cNvSpPr txBox="1"/>
          <p:nvPr/>
        </p:nvSpPr>
        <p:spPr>
          <a:xfrm>
            <a:off x="4868285" y="1690688"/>
            <a:ext cx="24352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98BA83"/>
                </a:solidFill>
                <a:latin typeface="IBM Plex Serif SemiBold" panose="02060503050406000203" pitchFamily="18" charset="77"/>
              </a:rPr>
              <a:t>Trade Journal Ads</a:t>
            </a:r>
          </a:p>
          <a:p>
            <a:pPr algn="ctr"/>
            <a:r>
              <a:rPr lang="en-US" sz="1400" dirty="0">
                <a:latin typeface="IBM Plex Serif" panose="02060503050406000203" pitchFamily="18" charset="0"/>
              </a:rPr>
              <a:t>Advertise in food industry journals and magazines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F00CE-2698-3E4C-924C-AA98C65B1C2D}"/>
              </a:ext>
            </a:extLst>
          </p:cNvPr>
          <p:cNvSpPr txBox="1"/>
          <p:nvPr/>
        </p:nvSpPr>
        <p:spPr>
          <a:xfrm>
            <a:off x="8468378" y="2954029"/>
            <a:ext cx="25598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5D835D"/>
                </a:solidFill>
                <a:latin typeface="IBM Plex Serif SemiBold" panose="02060503050406000203" pitchFamily="18" charset="77"/>
              </a:rPr>
              <a:t>Industry Conferences</a:t>
            </a:r>
          </a:p>
          <a:p>
            <a:r>
              <a:rPr lang="en-US" sz="1400" dirty="0">
                <a:latin typeface="IBM Plex Serif" panose="02060503050406000203" pitchFamily="18" charset="0"/>
              </a:rPr>
              <a:t>Present the ample solution and extend our 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B6DAA-0AA7-4B42-B9A5-5FA491AA8DC5}"/>
              </a:ext>
            </a:extLst>
          </p:cNvPr>
          <p:cNvSpPr txBox="1"/>
          <p:nvPr/>
        </p:nvSpPr>
        <p:spPr>
          <a:xfrm>
            <a:off x="9230384" y="4258558"/>
            <a:ext cx="24352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646553"/>
                </a:solidFill>
                <a:latin typeface="IBM Plex Serif SemiBold" panose="02060503050406000203" pitchFamily="18" charset="77"/>
              </a:rPr>
              <a:t>Referrals</a:t>
            </a:r>
          </a:p>
          <a:p>
            <a:r>
              <a:rPr lang="en-US" sz="1400" dirty="0">
                <a:latin typeface="IBM Plex Serif" panose="02060503050406000203" pitchFamily="18" charset="0"/>
              </a:rPr>
              <a:t>Promote discounts for successful referrals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C99F62-CE65-7248-9ACD-D910ADC37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08" y="3293784"/>
            <a:ext cx="608055" cy="608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B99079-A329-BA46-8ABD-C4825E3A7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30" y="3090588"/>
            <a:ext cx="531345" cy="5313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F02EDC-E890-F940-9887-A44738FD2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73" y="3252268"/>
            <a:ext cx="588275" cy="588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9524A5-BE61-AF49-9794-AA95927A1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79" y="4461379"/>
            <a:ext cx="561406" cy="5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F490AD-8EBD-7442-B990-D87F13DB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376CD-5A7B-C649-BA9B-7AEBC7643343}"/>
              </a:ext>
            </a:extLst>
          </p:cNvPr>
          <p:cNvSpPr txBox="1"/>
          <p:nvPr/>
        </p:nvSpPr>
        <p:spPr>
          <a:xfrm>
            <a:off x="3236268" y="1530713"/>
            <a:ext cx="57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erif" panose="02060503050406000203" pitchFamily="18" charset="77"/>
              </a:rPr>
              <a:t>we take a </a:t>
            </a:r>
            <a:r>
              <a:rPr lang="en-US" b="1" i="1" dirty="0">
                <a:solidFill>
                  <a:srgbClr val="5D835D"/>
                </a:solidFill>
                <a:latin typeface="IBM Plex Serif" panose="02060503050406000203" pitchFamily="18" charset="77"/>
              </a:rPr>
              <a:t>5% </a:t>
            </a:r>
            <a:r>
              <a:rPr lang="en-US" i="1" dirty="0">
                <a:latin typeface="IBM Plex Serif" panose="02060503050406000203" pitchFamily="18" charset="77"/>
              </a:rPr>
              <a:t>commission on each transaction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6F856D-1554-B44A-98F2-1A7F12F1BE58}"/>
              </a:ext>
            </a:extLst>
          </p:cNvPr>
          <p:cNvSpPr txBox="1"/>
          <p:nvPr/>
        </p:nvSpPr>
        <p:spPr>
          <a:xfrm>
            <a:off x="8191487" y="3228462"/>
            <a:ext cx="31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646553"/>
                </a:solidFill>
                <a:latin typeface="IBM Plex Serif" panose="02060503050406000203" pitchFamily="18" charset="77"/>
              </a:rPr>
              <a:t>$2.55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BCD2A4-F702-384E-9CF3-C831E87128F8}"/>
              </a:ext>
            </a:extLst>
          </p:cNvPr>
          <p:cNvSpPr txBox="1"/>
          <p:nvPr/>
        </p:nvSpPr>
        <p:spPr>
          <a:xfrm>
            <a:off x="8191487" y="4101670"/>
            <a:ext cx="316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646553"/>
                </a:solidFill>
                <a:latin typeface="IBM Plex Serif" panose="02060503050406000203" pitchFamily="18" charset="77"/>
              </a:rPr>
              <a:t>MILLION DOLLARS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5D970-57C1-874B-8C92-CBB2337D82A0}"/>
              </a:ext>
            </a:extLst>
          </p:cNvPr>
          <p:cNvSpPr txBox="1"/>
          <p:nvPr/>
        </p:nvSpPr>
        <p:spPr>
          <a:xfrm>
            <a:off x="4521505" y="3228462"/>
            <a:ext cx="31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835D"/>
                </a:solidFill>
                <a:latin typeface="IBM Plex Serif" panose="02060503050406000203" pitchFamily="18" charset="77"/>
              </a:rPr>
              <a:t>12,750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8A17F-D8C5-B143-9CC4-8E282463F17B}"/>
              </a:ext>
            </a:extLst>
          </p:cNvPr>
          <p:cNvSpPr txBox="1"/>
          <p:nvPr/>
        </p:nvSpPr>
        <p:spPr>
          <a:xfrm>
            <a:off x="4923165" y="4101671"/>
            <a:ext cx="23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D835D"/>
                </a:solidFill>
                <a:latin typeface="IBM Plex Serif" panose="02060503050406000203" pitchFamily="18" charset="77"/>
              </a:rPr>
              <a:t>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4FDEA-3F99-0C4C-9990-5EF6ED71B4FE}"/>
              </a:ext>
            </a:extLst>
          </p:cNvPr>
          <p:cNvSpPr txBox="1"/>
          <p:nvPr/>
        </p:nvSpPr>
        <p:spPr>
          <a:xfrm>
            <a:off x="8532915" y="4788461"/>
            <a:ext cx="2479456" cy="94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b="1" dirty="0">
                <a:latin typeface="IBM Plex Serif SemiBold" panose="02060503050406000203" pitchFamily="18" charset="77"/>
              </a:rPr>
              <a:t>Revenue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projected 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by 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0AA17-727D-0745-B2C8-C5CFACFE4976}"/>
              </a:ext>
            </a:extLst>
          </p:cNvPr>
          <p:cNvSpPr txBox="1"/>
          <p:nvPr/>
        </p:nvSpPr>
        <p:spPr>
          <a:xfrm>
            <a:off x="4862933" y="4768963"/>
            <a:ext cx="2479456" cy="94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b="1" dirty="0">
                <a:latin typeface="IBM Plex Serif SemiBold" panose="02060503050406000203" pitchFamily="18" charset="77"/>
              </a:rPr>
              <a:t>Restaurants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projected 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by 2025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9691ABA-E3BD-4441-89FA-85113D46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96" y="2278076"/>
            <a:ext cx="923330" cy="923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3C3556-E3BE-5F4A-BEED-0300C6E49725}"/>
              </a:ext>
            </a:extLst>
          </p:cNvPr>
          <p:cNvSpPr txBox="1"/>
          <p:nvPr/>
        </p:nvSpPr>
        <p:spPr>
          <a:xfrm>
            <a:off x="844862" y="3228462"/>
            <a:ext cx="31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9DC087"/>
                </a:solidFill>
                <a:latin typeface="IBM Plex Serif" panose="02060503050406000203" pitchFamily="18" charset="77"/>
              </a:rPr>
              <a:t>$200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4545E-50D6-994C-8B6C-0CCC41F0F2D4}"/>
              </a:ext>
            </a:extLst>
          </p:cNvPr>
          <p:cNvSpPr txBox="1"/>
          <p:nvPr/>
        </p:nvSpPr>
        <p:spPr>
          <a:xfrm>
            <a:off x="1307758" y="4101671"/>
            <a:ext cx="223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DC087"/>
                </a:solidFill>
                <a:latin typeface="IBM Plex Serif" panose="02060503050406000203" pitchFamily="18" charset="77"/>
              </a:rPr>
              <a:t>DOLLARS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3B42B-CB10-B146-8B41-115464E49EF1}"/>
              </a:ext>
            </a:extLst>
          </p:cNvPr>
          <p:cNvSpPr txBox="1"/>
          <p:nvPr/>
        </p:nvSpPr>
        <p:spPr>
          <a:xfrm>
            <a:off x="1115595" y="4772693"/>
            <a:ext cx="2620847" cy="98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b="1" dirty="0">
                <a:latin typeface="IBM Plex Serif SemiBold" panose="02060503050406000203" pitchFamily="18" charset="77"/>
              </a:rPr>
              <a:t>Average Commission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per customer</a:t>
            </a:r>
          </a:p>
          <a:p>
            <a:pPr algn="ctr">
              <a:lnSpc>
                <a:spcPts val="2260"/>
              </a:lnSpc>
            </a:pPr>
            <a:r>
              <a:rPr lang="en-US" sz="1400" dirty="0">
                <a:latin typeface="IBM Plex Serif" panose="02060503050406000203" pitchFamily="18" charset="77"/>
              </a:rPr>
              <a:t>per year 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6EBD79-DDC6-9B4A-B46F-6DEE33E3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53" y="2278075"/>
            <a:ext cx="923331" cy="92333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272FA77-C1FB-1F48-9BFA-705FF6BA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978" y="2223930"/>
            <a:ext cx="923331" cy="9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1016-BED1-6648-B2CF-436BACE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0BCDF96-80A3-574D-9E47-3ADD335F69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825579"/>
              </p:ext>
            </p:extLst>
          </p:nvPr>
        </p:nvGraphicFramePr>
        <p:xfrm>
          <a:off x="838200" y="1690688"/>
          <a:ext cx="6560127" cy="4314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3FF35F10-8D4C-A34A-8435-964FB9D0E052}"/>
              </a:ext>
            </a:extLst>
          </p:cNvPr>
          <p:cNvSpPr/>
          <p:nvPr/>
        </p:nvSpPr>
        <p:spPr>
          <a:xfrm flipH="1">
            <a:off x="8008061" y="2078086"/>
            <a:ext cx="3168316" cy="76786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latin typeface="IBM Plex Serif" panose="02060503050406000203" pitchFamily="18" charset="77"/>
              </a:rPr>
              <a:t>Revenue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IBM Plex Serif Medium" panose="02060503050406000203" pitchFamily="18" charset="77"/>
              </a:rPr>
              <a:t>$2.55 M</a:t>
            </a:r>
          </a:p>
        </p:txBody>
      </p: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43994041-C491-8646-A378-CDE1A9A14D9E}"/>
              </a:ext>
            </a:extLst>
          </p:cNvPr>
          <p:cNvSpPr/>
          <p:nvPr/>
        </p:nvSpPr>
        <p:spPr>
          <a:xfrm flipH="1">
            <a:off x="8008061" y="3045065"/>
            <a:ext cx="3168316" cy="76786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latin typeface="IBM Plex Serif" panose="02060503050406000203" pitchFamily="18" charset="77"/>
              </a:rPr>
              <a:t>Customers</a:t>
            </a:r>
          </a:p>
          <a:p>
            <a:pPr lvl="0" algn="ctr">
              <a:defRPr/>
            </a:pPr>
            <a:r>
              <a:rPr lang="en-US" sz="2000" kern="0" dirty="0">
                <a:latin typeface="IBM Plex Serif Medium" panose="02060503050406000203" pitchFamily="18" charset="77"/>
              </a:rPr>
              <a:t>12,750</a:t>
            </a: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C5B8AF3B-D15C-EB43-B850-0D883E449EEB}"/>
              </a:ext>
            </a:extLst>
          </p:cNvPr>
          <p:cNvSpPr/>
          <p:nvPr/>
        </p:nvSpPr>
        <p:spPr>
          <a:xfrm flipH="1">
            <a:off x="8008061" y="4012044"/>
            <a:ext cx="3168316" cy="76786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latin typeface="IBM Plex Serif" panose="02060503050406000203" pitchFamily="18" charset="77"/>
              </a:rPr>
              <a:t>Gross Profit</a:t>
            </a:r>
          </a:p>
          <a:p>
            <a:pPr lvl="0" algn="ctr">
              <a:defRPr/>
            </a:pPr>
            <a:r>
              <a:rPr lang="en-US" sz="2000" kern="0" dirty="0">
                <a:latin typeface="IBM Plex Serif Medium" panose="02060503050406000203" pitchFamily="18" charset="77"/>
              </a:rPr>
              <a:t>≈ $2.549 M</a:t>
            </a: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C98C5838-90DC-AB47-BB47-2A3FAD92F209}"/>
              </a:ext>
            </a:extLst>
          </p:cNvPr>
          <p:cNvSpPr/>
          <p:nvPr/>
        </p:nvSpPr>
        <p:spPr>
          <a:xfrm flipH="1">
            <a:off x="8008061" y="4979022"/>
            <a:ext cx="3168316" cy="76786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latin typeface="IBM Plex Serif" panose="02060503050406000203" pitchFamily="18" charset="77"/>
              </a:rPr>
              <a:t>EBIT</a:t>
            </a:r>
          </a:p>
          <a:p>
            <a:pPr lvl="0" algn="ctr">
              <a:defRPr/>
            </a:pPr>
            <a:r>
              <a:rPr lang="en-US" sz="2000" kern="0" dirty="0">
                <a:latin typeface="IBM Plex Serif Medium" panose="02060503050406000203" pitchFamily="18" charset="77"/>
              </a:rPr>
              <a:t>≈ 1.95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09DD8-2D83-B247-8E03-906B464E96E9}"/>
              </a:ext>
            </a:extLst>
          </p:cNvPr>
          <p:cNvSpPr txBox="1"/>
          <p:nvPr/>
        </p:nvSpPr>
        <p:spPr>
          <a:xfrm>
            <a:off x="8008062" y="1533602"/>
            <a:ext cx="3168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5D835D"/>
                </a:solidFill>
                <a:latin typeface="IBM Plex Serif SemiBold" panose="02060503050406000203" pitchFamily="18" charset="77"/>
              </a:rPr>
              <a:t>Projections for 2025</a:t>
            </a:r>
          </a:p>
        </p:txBody>
      </p:sp>
    </p:spTree>
    <p:extLst>
      <p:ext uri="{BB962C8B-B14F-4D97-AF65-F5344CB8AC3E}">
        <p14:creationId xmlns:p14="http://schemas.microsoft.com/office/powerpoint/2010/main" val="22177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A03B45F-375B-294D-B361-4DF45B1C4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" t="6690" r="4605" b="1148"/>
          <a:stretch/>
        </p:blipFill>
        <p:spPr bwMode="auto">
          <a:xfrm>
            <a:off x="9317376" y="1979648"/>
            <a:ext cx="2036424" cy="2036424"/>
          </a:xfrm>
          <a:prstGeom prst="ellipse">
            <a:avLst/>
          </a:prstGeom>
          <a:noFill/>
          <a:ln w="38100">
            <a:solidFill>
              <a:srgbClr val="64655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1E41ED-FA37-FD41-A070-C0B373BB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team.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F59EB-544D-AE43-A3BE-A3A8B9EAF22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8924" t="12390" r="18245" b="7952"/>
          <a:stretch/>
        </p:blipFill>
        <p:spPr>
          <a:xfrm>
            <a:off x="6584665" y="1979648"/>
            <a:ext cx="2039112" cy="2039112"/>
          </a:xfrm>
          <a:prstGeom prst="ellipse">
            <a:avLst/>
          </a:prstGeom>
          <a:ln w="38100">
            <a:solidFill>
              <a:srgbClr val="5D835D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B79FC-A0F9-5740-8824-B35643BF621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0998" t="17970" r="9209" b="27732"/>
          <a:stretch/>
        </p:blipFill>
        <p:spPr>
          <a:xfrm>
            <a:off x="1119241" y="1981378"/>
            <a:ext cx="2039112" cy="2039112"/>
          </a:xfrm>
          <a:prstGeom prst="ellipse">
            <a:avLst/>
          </a:prstGeom>
          <a:ln w="38100">
            <a:solidFill>
              <a:srgbClr val="AED798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C0925-7476-F445-81B0-A8318210F72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594" t="3808" r="16555" b="-4053"/>
          <a:stretch/>
        </p:blipFill>
        <p:spPr>
          <a:xfrm>
            <a:off x="3851953" y="1981237"/>
            <a:ext cx="2039112" cy="2039112"/>
          </a:xfrm>
          <a:prstGeom prst="ellipse">
            <a:avLst/>
          </a:prstGeom>
          <a:ln w="38100">
            <a:solidFill>
              <a:srgbClr val="92B37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ED2C3F-6667-5A47-8E1F-4367554D3AC7}"/>
              </a:ext>
            </a:extLst>
          </p:cNvPr>
          <p:cNvSpPr txBox="1"/>
          <p:nvPr/>
        </p:nvSpPr>
        <p:spPr>
          <a:xfrm>
            <a:off x="905742" y="4309451"/>
            <a:ext cx="24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ED798"/>
                </a:solidFill>
                <a:latin typeface="IBM Plex Serif" panose="02060503050406000203" pitchFamily="18" charset="77"/>
              </a:rPr>
              <a:t>Shruti Agarwal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FE059-D860-DF42-815A-903B08FFF980}"/>
              </a:ext>
            </a:extLst>
          </p:cNvPr>
          <p:cNvSpPr txBox="1"/>
          <p:nvPr/>
        </p:nvSpPr>
        <p:spPr>
          <a:xfrm>
            <a:off x="3638454" y="4309451"/>
            <a:ext cx="24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2B37E"/>
                </a:solidFill>
                <a:latin typeface="IBM Plex Serif" panose="02060503050406000203" pitchFamily="18" charset="77"/>
              </a:rPr>
              <a:t>Maggie Liu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D2B43-B848-DB43-AAA2-D5F8B8555D92}"/>
              </a:ext>
            </a:extLst>
          </p:cNvPr>
          <p:cNvSpPr txBox="1"/>
          <p:nvPr/>
        </p:nvSpPr>
        <p:spPr>
          <a:xfrm>
            <a:off x="6371166" y="4309451"/>
            <a:ext cx="24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835D"/>
                </a:solidFill>
                <a:latin typeface="IBM Plex Serif" panose="02060503050406000203" pitchFamily="18" charset="77"/>
              </a:rPr>
              <a:t>Emily 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E6995-A48A-ED4F-BC75-F753545767B9}"/>
              </a:ext>
            </a:extLst>
          </p:cNvPr>
          <p:cNvSpPr txBox="1"/>
          <p:nvPr/>
        </p:nvSpPr>
        <p:spPr>
          <a:xfrm>
            <a:off x="9102533" y="4309451"/>
            <a:ext cx="24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46553"/>
                </a:solidFill>
                <a:latin typeface="IBM Plex Serif" panose="02060503050406000203" pitchFamily="18" charset="77"/>
              </a:rPr>
              <a:t>Jackson Booth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57B59-F087-5D44-8B1F-1AE97FF3BED7}"/>
              </a:ext>
            </a:extLst>
          </p:cNvPr>
          <p:cNvSpPr txBox="1"/>
          <p:nvPr/>
        </p:nvSpPr>
        <p:spPr>
          <a:xfrm>
            <a:off x="899222" y="4694851"/>
            <a:ext cx="2466111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Cornell University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latin typeface="IBM Plex Serif" panose="02060503050406000203" pitchFamily="18" charset="77"/>
              </a:rPr>
              <a:t>Applied Economics ‘21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F8326-C690-CF4A-9FA0-B21B4C00AB9A}"/>
              </a:ext>
            </a:extLst>
          </p:cNvPr>
          <p:cNvSpPr txBox="1"/>
          <p:nvPr/>
        </p:nvSpPr>
        <p:spPr>
          <a:xfrm>
            <a:off x="3579062" y="4693119"/>
            <a:ext cx="2584894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Cornell University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latin typeface="IBM Plex Serif" panose="02060503050406000203" pitchFamily="18" charset="77"/>
              </a:rPr>
              <a:t>Policy Analysis ‘20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C6103-E76A-3845-B908-6270E8504A3C}"/>
              </a:ext>
            </a:extLst>
          </p:cNvPr>
          <p:cNvSpPr txBox="1"/>
          <p:nvPr/>
        </p:nvSpPr>
        <p:spPr>
          <a:xfrm>
            <a:off x="6311774" y="4693119"/>
            <a:ext cx="2584894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Cornell University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latin typeface="IBM Plex Serif" panose="02060503050406000203" pitchFamily="18" charset="77"/>
              </a:rPr>
              <a:t>Policy Analysis ‘20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4BD37-F756-914C-A928-51819556F77D}"/>
              </a:ext>
            </a:extLst>
          </p:cNvPr>
          <p:cNvSpPr txBox="1"/>
          <p:nvPr/>
        </p:nvSpPr>
        <p:spPr>
          <a:xfrm>
            <a:off x="9102532" y="4693119"/>
            <a:ext cx="2466111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Cornell University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latin typeface="IBM Plex Serif" panose="02060503050406000203" pitchFamily="18" charset="77"/>
              </a:rPr>
              <a:t>Computer Science ‘21</a:t>
            </a:r>
          </a:p>
        </p:txBody>
      </p:sp>
    </p:spTree>
    <p:extLst>
      <p:ext uri="{BB962C8B-B14F-4D97-AF65-F5344CB8AC3E}">
        <p14:creationId xmlns:p14="http://schemas.microsoft.com/office/powerpoint/2010/main" val="229451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5D80-FCFE-B742-B8F3-960C80544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35473"/>
            <a:ext cx="9144000" cy="964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CA5BB06-E222-C840-9819-C534E631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51" y="1997465"/>
            <a:ext cx="1316698" cy="15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42AB-E7A1-F047-B490-D3643F5A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introduction.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C266E-2441-4C49-B06A-7F72A2E3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https://www.chlpi.org/wp-content/uploads/2013/12/50-State-Food-Regs_March-2018_V2.pdf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https://www.nrdc.org/sites/default/files/wasted-2017-report.pdf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4"/>
              </a:rPr>
              <a:t>https://digitalrepository.unm.edu/cgi/viewcontent.cgi?article=3993&amp;context=nrj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5"/>
              </a:rPr>
              <a:t>https://www.usda.gov/foodlossandwaste</a:t>
            </a:r>
            <a:endParaRPr lang="en-US" sz="1800" dirty="0">
              <a:hlinkClick r:id="rId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https://www.fda.gov/food/consumers/food-loss-and-waste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32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3FEE25-BD9A-6743-B8CD-215DF478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appendix: market sizing.</a:t>
            </a:r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BF01D516-1549-E54F-AB48-D9B93A011ECD}"/>
              </a:ext>
            </a:extLst>
          </p:cNvPr>
          <p:cNvSpPr/>
          <p:nvPr/>
        </p:nvSpPr>
        <p:spPr>
          <a:xfrm flipH="1">
            <a:off x="4235120" y="2054341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U.S Restaurant Food Waste </a:t>
            </a:r>
            <a:r>
              <a:rPr lang="en-US" sz="1200" i="1" kern="0" baseline="30000" dirty="0">
                <a:latin typeface="IBM Plex Serif" panose="02060503050406000203" pitchFamily="18" charset="77"/>
              </a:rPr>
              <a:t>1</a:t>
            </a:r>
            <a:endParaRPr lang="en-US" sz="1200" i="1" kern="0" dirty="0">
              <a:latin typeface="IBM Plex Serif" panose="02060503050406000203" pitchFamily="18" charset="7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25,000 </a:t>
            </a:r>
            <a:r>
              <a:rPr lang="en-US" sz="1200" b="1" kern="0" dirty="0" err="1">
                <a:latin typeface="IBM Plex Serif" panose="02060503050406000203" pitchFamily="18" charset="77"/>
              </a:rPr>
              <a:t>lbs</a:t>
            </a:r>
            <a:endParaRPr lang="en-US" sz="1200" b="1" kern="0" dirty="0">
              <a:latin typeface="IBM Plex Serif" panose="02060503050406000203" pitchFamily="18" charset="77"/>
            </a:endParaRPr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D3C6AC64-FA16-FD46-A4F2-4ED9420E24CC}"/>
              </a:ext>
            </a:extLst>
          </p:cNvPr>
          <p:cNvSpPr/>
          <p:nvPr/>
        </p:nvSpPr>
        <p:spPr>
          <a:xfrm flipH="1">
            <a:off x="6038050" y="2054341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Total U.S. Food Waste </a:t>
            </a:r>
            <a:r>
              <a:rPr lang="en-US" sz="1200" i="1" kern="0" baseline="30000" dirty="0">
                <a:latin typeface="IBM Plex Serif" panose="02060503050406000203" pitchFamily="18" charset="77"/>
              </a:rPr>
              <a:t>1</a:t>
            </a:r>
            <a:endParaRPr lang="en-US" sz="1200" i="1" kern="0" dirty="0">
              <a:latin typeface="IBM Plex Serif" panose="02060503050406000203" pitchFamily="18" charset="77"/>
            </a:endParaRP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142,500 </a:t>
            </a:r>
            <a:r>
              <a:rPr lang="en-US" sz="1200" b="1" kern="0" dirty="0" err="1">
                <a:latin typeface="IBM Plex Serif" panose="02060503050406000203" pitchFamily="18" charset="77"/>
              </a:rPr>
              <a:t>lbs</a:t>
            </a:r>
            <a:endParaRPr lang="en-US" sz="1200" b="1" kern="0" dirty="0">
              <a:latin typeface="IBM Plex Serif" panose="02060503050406000203" pitchFamily="18" charset="77"/>
            </a:endParaRPr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DCBA47DE-9726-EC48-A43C-449BC5C3B6D0}"/>
              </a:ext>
            </a:extLst>
          </p:cNvPr>
          <p:cNvSpPr/>
          <p:nvPr/>
        </p:nvSpPr>
        <p:spPr>
          <a:xfrm flipH="1">
            <a:off x="7840980" y="2054341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Yearly Cost of U.S. Food Waste </a:t>
            </a:r>
            <a:r>
              <a:rPr lang="en-US" sz="1200" i="1" kern="0" baseline="30000" dirty="0">
                <a:latin typeface="IBM Plex Serif" panose="02060503050406000203" pitchFamily="18" charset="77"/>
              </a:rPr>
              <a:t>2</a:t>
            </a:r>
            <a:endParaRPr lang="en-US" sz="1200" i="1" kern="0" dirty="0">
              <a:latin typeface="IBM Plex Serif" panose="02060503050406000203" pitchFamily="18" charset="77"/>
            </a:endParaRP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$ 218 Billion</a:t>
            </a:r>
          </a:p>
        </p:txBody>
      </p:sp>
      <p:sp>
        <p:nvSpPr>
          <p:cNvPr id="55" name="Alternate Process 54">
            <a:extLst>
              <a:ext uri="{FF2B5EF4-FFF2-40B4-BE49-F238E27FC236}">
                <a16:creationId xmlns:a16="http://schemas.microsoft.com/office/drawing/2014/main" id="{05C12737-A3BB-684E-8098-9ADC6635A656}"/>
              </a:ext>
            </a:extLst>
          </p:cNvPr>
          <p:cNvSpPr/>
          <p:nvPr/>
        </p:nvSpPr>
        <p:spPr>
          <a:xfrm flipH="1">
            <a:off x="9659813" y="2054341"/>
            <a:ext cx="1500947" cy="553958"/>
          </a:xfrm>
          <a:prstGeom prst="flowChartAlternateProcess">
            <a:avLst/>
          </a:prstGeom>
          <a:noFill/>
          <a:ln w="12700" cap="flat" cmpd="sng" algn="ctr">
            <a:solidFill>
              <a:srgbClr val="5D835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TAM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$38.2 Billion 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34659DC5-D5BF-F242-BBD6-BF8C1E8EAEA4}"/>
              </a:ext>
            </a:extLst>
          </p:cNvPr>
          <p:cNvSpPr/>
          <p:nvPr/>
        </p:nvSpPr>
        <p:spPr>
          <a:xfrm>
            <a:off x="7628313" y="2229986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Equal 59">
            <a:extLst>
              <a:ext uri="{FF2B5EF4-FFF2-40B4-BE49-F238E27FC236}">
                <a16:creationId xmlns:a16="http://schemas.microsoft.com/office/drawing/2014/main" id="{94D15DC1-C5EA-AF4D-9755-394ECA06E112}"/>
              </a:ext>
            </a:extLst>
          </p:cNvPr>
          <p:cNvSpPr/>
          <p:nvPr/>
        </p:nvSpPr>
        <p:spPr>
          <a:xfrm>
            <a:off x="9449714" y="2229986"/>
            <a:ext cx="202664" cy="202664"/>
          </a:xfrm>
          <a:prstGeom prst="mathEqual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ivision 1">
            <a:extLst>
              <a:ext uri="{FF2B5EF4-FFF2-40B4-BE49-F238E27FC236}">
                <a16:creationId xmlns:a16="http://schemas.microsoft.com/office/drawing/2014/main" id="{178B91F3-0901-A64F-B4E0-844F1F3B64DA}"/>
              </a:ext>
            </a:extLst>
          </p:cNvPr>
          <p:cNvSpPr/>
          <p:nvPr/>
        </p:nvSpPr>
        <p:spPr>
          <a:xfrm>
            <a:off x="5813931" y="2219259"/>
            <a:ext cx="224118" cy="224118"/>
          </a:xfrm>
          <a:prstGeom prst="mathDivide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>
            <a:extLst>
              <a:ext uri="{FF2B5EF4-FFF2-40B4-BE49-F238E27FC236}">
                <a16:creationId xmlns:a16="http://schemas.microsoft.com/office/drawing/2014/main" id="{4FAFD1C7-ABD3-9A4A-80E6-930CB6D9D0A8}"/>
              </a:ext>
            </a:extLst>
          </p:cNvPr>
          <p:cNvSpPr/>
          <p:nvPr/>
        </p:nvSpPr>
        <p:spPr>
          <a:xfrm flipH="1">
            <a:off x="4235120" y="3063050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TAM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$38.2 Billion</a:t>
            </a:r>
          </a:p>
        </p:txBody>
      </p:sp>
      <p:sp>
        <p:nvSpPr>
          <p:cNvPr id="62" name="Alternate Process 61">
            <a:extLst>
              <a:ext uri="{FF2B5EF4-FFF2-40B4-BE49-F238E27FC236}">
                <a16:creationId xmlns:a16="http://schemas.microsoft.com/office/drawing/2014/main" id="{12768378-EB50-124D-98FE-947B5FB7A868}"/>
              </a:ext>
            </a:extLst>
          </p:cNvPr>
          <p:cNvSpPr/>
          <p:nvPr/>
        </p:nvSpPr>
        <p:spPr>
          <a:xfrm flipH="1">
            <a:off x="6038050" y="3063050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# Independent U.S. restaurants </a:t>
            </a:r>
            <a:r>
              <a:rPr lang="en-US" sz="1200" i="1" kern="0" baseline="30000" dirty="0">
                <a:latin typeface="IBM Plex Serif" panose="02060503050406000203" pitchFamily="18" charset="77"/>
              </a:rPr>
              <a:t>3</a:t>
            </a:r>
            <a:endParaRPr lang="en-US" sz="1200" i="1" kern="0" dirty="0">
              <a:latin typeface="IBM Plex Serif" panose="02060503050406000203" pitchFamily="18" charset="77"/>
            </a:endParaRPr>
          </a:p>
          <a:p>
            <a:pPr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346,105</a:t>
            </a:r>
          </a:p>
        </p:txBody>
      </p:sp>
      <p:sp>
        <p:nvSpPr>
          <p:cNvPr id="63" name="Alternate Process 62">
            <a:extLst>
              <a:ext uri="{FF2B5EF4-FFF2-40B4-BE49-F238E27FC236}">
                <a16:creationId xmlns:a16="http://schemas.microsoft.com/office/drawing/2014/main" id="{BFEAC3BD-29E0-C345-A533-A2BD174DE18C}"/>
              </a:ext>
            </a:extLst>
          </p:cNvPr>
          <p:cNvSpPr/>
          <p:nvPr/>
        </p:nvSpPr>
        <p:spPr>
          <a:xfrm flipH="1">
            <a:off x="9659813" y="3063050"/>
            <a:ext cx="1500947" cy="553958"/>
          </a:xfrm>
          <a:prstGeom prst="flowChartAlternateProcess">
            <a:avLst/>
          </a:prstGeom>
          <a:noFill/>
          <a:ln w="12700" cap="flat" cmpd="sng" algn="ctr">
            <a:solidFill>
              <a:srgbClr val="5D835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SAM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$20.4 Billion </a:t>
            </a:r>
          </a:p>
        </p:txBody>
      </p:sp>
      <p:sp>
        <p:nvSpPr>
          <p:cNvPr id="64" name="Multiply 63">
            <a:extLst>
              <a:ext uri="{FF2B5EF4-FFF2-40B4-BE49-F238E27FC236}">
                <a16:creationId xmlns:a16="http://schemas.microsoft.com/office/drawing/2014/main" id="{7B3852BC-418F-654F-AB28-8804725DE048}"/>
              </a:ext>
            </a:extLst>
          </p:cNvPr>
          <p:cNvSpPr/>
          <p:nvPr/>
        </p:nvSpPr>
        <p:spPr>
          <a:xfrm>
            <a:off x="5835388" y="3238695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qual 64">
            <a:extLst>
              <a:ext uri="{FF2B5EF4-FFF2-40B4-BE49-F238E27FC236}">
                <a16:creationId xmlns:a16="http://schemas.microsoft.com/office/drawing/2014/main" id="{1DA18B7D-2199-504F-BF46-31A31C47F882}"/>
              </a:ext>
            </a:extLst>
          </p:cNvPr>
          <p:cNvSpPr/>
          <p:nvPr/>
        </p:nvSpPr>
        <p:spPr>
          <a:xfrm>
            <a:off x="9449714" y="3238695"/>
            <a:ext cx="202664" cy="202664"/>
          </a:xfrm>
          <a:prstGeom prst="mathEqual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Alternate Process 65">
            <a:extLst>
              <a:ext uri="{FF2B5EF4-FFF2-40B4-BE49-F238E27FC236}">
                <a16:creationId xmlns:a16="http://schemas.microsoft.com/office/drawing/2014/main" id="{0E5CB73D-54D7-1242-8DBF-D42DC9DE7E91}"/>
              </a:ext>
            </a:extLst>
          </p:cNvPr>
          <p:cNvSpPr/>
          <p:nvPr/>
        </p:nvSpPr>
        <p:spPr>
          <a:xfrm flipH="1">
            <a:off x="7840980" y="3063050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# Total U.S. Restaurants </a:t>
            </a:r>
            <a:r>
              <a:rPr lang="en-US" sz="1200" i="1" kern="0" baseline="30000" dirty="0">
                <a:latin typeface="IBM Plex Serif" panose="02060503050406000203" pitchFamily="18" charset="77"/>
              </a:rPr>
              <a:t>3</a:t>
            </a:r>
            <a:r>
              <a:rPr lang="en-US" sz="1200" i="1" kern="0" dirty="0">
                <a:latin typeface="IBM Plex Serif" panose="02060503050406000203" pitchFamily="18" charset="77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647,288</a:t>
            </a:r>
          </a:p>
        </p:txBody>
      </p:sp>
      <p:sp>
        <p:nvSpPr>
          <p:cNvPr id="68" name="Division 67">
            <a:extLst>
              <a:ext uri="{FF2B5EF4-FFF2-40B4-BE49-F238E27FC236}">
                <a16:creationId xmlns:a16="http://schemas.microsoft.com/office/drawing/2014/main" id="{899206CF-A1AA-5541-939D-07D4BD25D410}"/>
              </a:ext>
            </a:extLst>
          </p:cNvPr>
          <p:cNvSpPr/>
          <p:nvPr/>
        </p:nvSpPr>
        <p:spPr>
          <a:xfrm>
            <a:off x="7616862" y="3227967"/>
            <a:ext cx="224118" cy="224118"/>
          </a:xfrm>
          <a:prstGeom prst="mathDivide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lternate Process 75">
            <a:extLst>
              <a:ext uri="{FF2B5EF4-FFF2-40B4-BE49-F238E27FC236}">
                <a16:creationId xmlns:a16="http://schemas.microsoft.com/office/drawing/2014/main" id="{51F17E32-4FA1-6045-A903-B58EA5D212D8}"/>
              </a:ext>
            </a:extLst>
          </p:cNvPr>
          <p:cNvSpPr/>
          <p:nvPr/>
        </p:nvSpPr>
        <p:spPr>
          <a:xfrm flipH="1">
            <a:off x="4235120" y="4071753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SAM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$20.4 Billion</a:t>
            </a:r>
          </a:p>
        </p:txBody>
      </p:sp>
      <p:sp>
        <p:nvSpPr>
          <p:cNvPr id="77" name="Alternate Process 76">
            <a:extLst>
              <a:ext uri="{FF2B5EF4-FFF2-40B4-BE49-F238E27FC236}">
                <a16:creationId xmlns:a16="http://schemas.microsoft.com/office/drawing/2014/main" id="{517DC898-3E76-A14E-A019-C0E8FB966248}"/>
              </a:ext>
            </a:extLst>
          </p:cNvPr>
          <p:cNvSpPr/>
          <p:nvPr/>
        </p:nvSpPr>
        <p:spPr>
          <a:xfrm flipH="1">
            <a:off x="6038050" y="4071753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Packaging Factor</a:t>
            </a:r>
          </a:p>
          <a:p>
            <a:pPr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.66</a:t>
            </a:r>
          </a:p>
        </p:txBody>
      </p:sp>
      <p:sp>
        <p:nvSpPr>
          <p:cNvPr id="78" name="Alternate Process 77">
            <a:extLst>
              <a:ext uri="{FF2B5EF4-FFF2-40B4-BE49-F238E27FC236}">
                <a16:creationId xmlns:a16="http://schemas.microsoft.com/office/drawing/2014/main" id="{8273947C-FFAC-A94B-8D15-426F8B91A381}"/>
              </a:ext>
            </a:extLst>
          </p:cNvPr>
          <p:cNvSpPr/>
          <p:nvPr/>
        </p:nvSpPr>
        <p:spPr>
          <a:xfrm flipH="1">
            <a:off x="9659813" y="4071753"/>
            <a:ext cx="1500947" cy="553958"/>
          </a:xfrm>
          <a:prstGeom prst="flowChartAlternateProcess">
            <a:avLst/>
          </a:prstGeom>
          <a:noFill/>
          <a:ln w="12700" cap="flat" cmpd="sng" algn="ctr">
            <a:solidFill>
              <a:srgbClr val="5D835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SOM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$4.9 Billion </a:t>
            </a:r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EE24375D-E85B-734D-9DEE-6B738F100F8D}"/>
              </a:ext>
            </a:extLst>
          </p:cNvPr>
          <p:cNvSpPr/>
          <p:nvPr/>
        </p:nvSpPr>
        <p:spPr>
          <a:xfrm>
            <a:off x="5835388" y="4247398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Equal 79">
            <a:extLst>
              <a:ext uri="{FF2B5EF4-FFF2-40B4-BE49-F238E27FC236}">
                <a16:creationId xmlns:a16="http://schemas.microsoft.com/office/drawing/2014/main" id="{DB2F7FBD-96C2-A348-A973-67F26C177BF1}"/>
              </a:ext>
            </a:extLst>
          </p:cNvPr>
          <p:cNvSpPr/>
          <p:nvPr/>
        </p:nvSpPr>
        <p:spPr>
          <a:xfrm>
            <a:off x="9449714" y="4247398"/>
            <a:ext cx="202664" cy="202664"/>
          </a:xfrm>
          <a:prstGeom prst="mathEqual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Alternate Process 80">
            <a:extLst>
              <a:ext uri="{FF2B5EF4-FFF2-40B4-BE49-F238E27FC236}">
                <a16:creationId xmlns:a16="http://schemas.microsoft.com/office/drawing/2014/main" id="{0B2165E3-1172-2845-AEF2-5C4010AEA051}"/>
              </a:ext>
            </a:extLst>
          </p:cNvPr>
          <p:cNvSpPr/>
          <p:nvPr/>
        </p:nvSpPr>
        <p:spPr>
          <a:xfrm flipH="1">
            <a:off x="7840980" y="4071753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Transportation Factor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.36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81DCB6-F9F2-6740-8086-C92761CF362B}"/>
              </a:ext>
            </a:extLst>
          </p:cNvPr>
          <p:cNvSpPr txBox="1"/>
          <p:nvPr/>
        </p:nvSpPr>
        <p:spPr>
          <a:xfrm>
            <a:off x="724332" y="5107940"/>
            <a:ext cx="1026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References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AC53A5-B61D-A343-B40E-0D6C7A649E19}"/>
              </a:ext>
            </a:extLst>
          </p:cNvPr>
          <p:cNvSpPr txBox="1"/>
          <p:nvPr/>
        </p:nvSpPr>
        <p:spPr>
          <a:xfrm>
            <a:off x="802325" y="5342492"/>
            <a:ext cx="1026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IBM Plex Serif" panose="02060503050406000203" pitchFamily="18" charset="77"/>
            </a:endParaRPr>
          </a:p>
          <a:p>
            <a:r>
              <a:rPr lang="en-US" sz="1100" baseline="30000" dirty="0">
                <a:latin typeface="IBM Plex Serif" panose="02060503050406000203" pitchFamily="18" charset="77"/>
              </a:rPr>
              <a:t>1</a:t>
            </a:r>
            <a:r>
              <a:rPr lang="en-US" sz="1100" dirty="0">
                <a:latin typeface="IBM Plex Serif" panose="02060503050406000203" pitchFamily="18" charset="77"/>
              </a:rPr>
              <a:t>“Food Waste FAQs.” </a:t>
            </a:r>
            <a:r>
              <a:rPr lang="en-US" sz="1100" i="1" dirty="0">
                <a:latin typeface="IBM Plex Serif" panose="02060503050406000203" pitchFamily="18" charset="77"/>
              </a:rPr>
              <a:t>USDA</a:t>
            </a:r>
            <a:r>
              <a:rPr lang="en-US" sz="1100" dirty="0">
                <a:latin typeface="IBM Plex Serif" panose="02060503050406000203" pitchFamily="18" charset="77"/>
              </a:rPr>
              <a:t>, USDA Economic Research Service, (n.d.).</a:t>
            </a:r>
          </a:p>
          <a:p>
            <a:endParaRPr lang="en-US" sz="1100" dirty="0">
              <a:latin typeface="IBM Plex Serif" panose="02060503050406000203" pitchFamily="18" charset="77"/>
            </a:endParaRPr>
          </a:p>
          <a:p>
            <a:r>
              <a:rPr lang="en-US" sz="1100" baseline="30000" dirty="0">
                <a:latin typeface="IBM Plex Serif" panose="02060503050406000203" pitchFamily="18" charset="77"/>
              </a:rPr>
              <a:t>2</a:t>
            </a:r>
            <a:r>
              <a:rPr lang="en-US" sz="1100" dirty="0">
                <a:latin typeface="IBM Plex Serif" panose="02060503050406000203" pitchFamily="18" charset="77"/>
              </a:rPr>
              <a:t>“Food Waste Is a Massive Problem-Here's Why.” </a:t>
            </a:r>
            <a:r>
              <a:rPr lang="en-US" sz="1100" i="1" dirty="0" err="1">
                <a:latin typeface="IBM Plex Serif" panose="02060503050406000203" pitchFamily="18" charset="77"/>
              </a:rPr>
              <a:t>FoodPrint</a:t>
            </a:r>
            <a:r>
              <a:rPr lang="en-US" sz="1100" dirty="0">
                <a:latin typeface="IBM Plex Serif" panose="02060503050406000203" pitchFamily="18" charset="77"/>
              </a:rPr>
              <a:t>, 15 Apr. 2020.</a:t>
            </a:r>
          </a:p>
          <a:p>
            <a:endParaRPr lang="en-US" sz="1100" dirty="0">
              <a:latin typeface="IBM Plex Serif" panose="02060503050406000203" pitchFamily="18" charset="77"/>
            </a:endParaRPr>
          </a:p>
          <a:p>
            <a:r>
              <a:rPr lang="en-US" sz="1100" baseline="30000" dirty="0">
                <a:latin typeface="IBM Plex Serif" panose="02060503050406000203" pitchFamily="18" charset="77"/>
              </a:rPr>
              <a:t>3</a:t>
            </a:r>
            <a:r>
              <a:rPr lang="en-US" sz="1100" dirty="0">
                <a:latin typeface="IBM Plex Serif" panose="02060503050406000203" pitchFamily="18" charset="77"/>
              </a:rPr>
              <a:t>“Number of Restaurants in the U.S.” </a:t>
            </a:r>
            <a:r>
              <a:rPr lang="en-US" sz="1100" i="1" dirty="0">
                <a:latin typeface="IBM Plex Serif" panose="02060503050406000203" pitchFamily="18" charset="77"/>
              </a:rPr>
              <a:t>NPD</a:t>
            </a:r>
            <a:r>
              <a:rPr lang="en-US" sz="1100" dirty="0">
                <a:latin typeface="IBM Plex Serif" panose="02060503050406000203" pitchFamily="18" charset="77"/>
              </a:rPr>
              <a:t>, The NPD Group, 2018.</a:t>
            </a:r>
          </a:p>
          <a:p>
            <a:endParaRPr lang="en-US" sz="1400" dirty="0">
              <a:latin typeface="IBM Plex Serif" panose="02060503050406000203" pitchFamily="18" charset="77"/>
            </a:endParaRPr>
          </a:p>
        </p:txBody>
      </p:sp>
      <p:pic>
        <p:nvPicPr>
          <p:cNvPr id="109" name="Picture 108" descr="A close up of a logo&#10;&#10;Description automatically generated">
            <a:extLst>
              <a:ext uri="{FF2B5EF4-FFF2-40B4-BE49-F238E27FC236}">
                <a16:creationId xmlns:a16="http://schemas.microsoft.com/office/drawing/2014/main" id="{A791F023-D2DD-A84D-958B-BF77932F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0" y="1821997"/>
            <a:ext cx="2737716" cy="303605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392DDA5-43F1-1445-B3E1-59CC2FBBB0E5}"/>
              </a:ext>
            </a:extLst>
          </p:cNvPr>
          <p:cNvSpPr txBox="1"/>
          <p:nvPr/>
        </p:nvSpPr>
        <p:spPr>
          <a:xfrm>
            <a:off x="-1438656" y="-768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A23319AC-61B0-D640-9006-D494503CA4DD}"/>
              </a:ext>
            </a:extLst>
          </p:cNvPr>
          <p:cNvSpPr/>
          <p:nvPr/>
        </p:nvSpPr>
        <p:spPr>
          <a:xfrm>
            <a:off x="7628313" y="4247398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3FEE25-BD9A-6743-B8CD-215DF478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appendix: financials.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AA428B-961B-CC4C-9C08-04CE596F6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2479"/>
              </p:ext>
            </p:extLst>
          </p:nvPr>
        </p:nvGraphicFramePr>
        <p:xfrm>
          <a:off x="947382" y="1690688"/>
          <a:ext cx="1051559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69">
                  <a:extLst>
                    <a:ext uri="{9D8B030D-6E8A-4147-A177-3AD203B41FA5}">
                      <a16:colId xmlns:a16="http://schemas.microsoft.com/office/drawing/2014/main" val="4044364848"/>
                    </a:ext>
                  </a:extLst>
                </a:gridCol>
                <a:gridCol w="1491546">
                  <a:extLst>
                    <a:ext uri="{9D8B030D-6E8A-4147-A177-3AD203B41FA5}">
                      <a16:colId xmlns:a16="http://schemas.microsoft.com/office/drawing/2014/main" val="4111302553"/>
                    </a:ext>
                  </a:extLst>
                </a:gridCol>
                <a:gridCol w="1491546">
                  <a:extLst>
                    <a:ext uri="{9D8B030D-6E8A-4147-A177-3AD203B41FA5}">
                      <a16:colId xmlns:a16="http://schemas.microsoft.com/office/drawing/2014/main" val="3393698015"/>
                    </a:ext>
                  </a:extLst>
                </a:gridCol>
                <a:gridCol w="1491546">
                  <a:extLst>
                    <a:ext uri="{9D8B030D-6E8A-4147-A177-3AD203B41FA5}">
                      <a16:colId xmlns:a16="http://schemas.microsoft.com/office/drawing/2014/main" val="2965600511"/>
                    </a:ext>
                  </a:extLst>
                </a:gridCol>
                <a:gridCol w="1491546">
                  <a:extLst>
                    <a:ext uri="{9D8B030D-6E8A-4147-A177-3AD203B41FA5}">
                      <a16:colId xmlns:a16="http://schemas.microsoft.com/office/drawing/2014/main" val="419257758"/>
                    </a:ext>
                  </a:extLst>
                </a:gridCol>
                <a:gridCol w="1491546">
                  <a:extLst>
                    <a:ext uri="{9D8B030D-6E8A-4147-A177-3AD203B41FA5}">
                      <a16:colId xmlns:a16="http://schemas.microsoft.com/office/drawing/2014/main" val="1457144487"/>
                    </a:ext>
                  </a:extLst>
                </a:gridCol>
              </a:tblGrid>
              <a:tr h="157253">
                <a:tc gridSpan="6">
                  <a:txBody>
                    <a:bodyPr/>
                    <a:lstStyle/>
                    <a:p>
                      <a:pPr algn="ctr"/>
                      <a:r>
                        <a:rPr lang="en-US" sz="1000" b="0" i="0" baseline="0" dirty="0">
                          <a:latin typeface="IBM Plex Serif Medium" panose="02060503050406000203" pitchFamily="18" charset="77"/>
                        </a:rPr>
                        <a:t>Financial Projections</a:t>
                      </a:r>
                    </a:p>
                  </a:txBody>
                  <a:tcPr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0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aseline="0" dirty="0">
                        <a:latin typeface="Basis Grotesque Light" panose="0200050304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aseline="0" dirty="0">
                        <a:latin typeface="Basis Grotesque Light" panose="0200050304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aseline="0" dirty="0">
                        <a:latin typeface="Basis Grotesque Light" panose="0200050304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aseline="0" dirty="0">
                        <a:latin typeface="Basis Grotesque Light" panose="0200050304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aseline="0" dirty="0">
                        <a:latin typeface="Basis Grotesque Light" panose="0200050304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10394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endParaRPr lang="en-US" sz="1000" b="1" baseline="0" dirty="0">
                        <a:latin typeface="IBM Plex Serif" panose="020605030504060002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2021</a:t>
                      </a:r>
                    </a:p>
                  </a:txBody>
                  <a:tcP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2022</a:t>
                      </a:r>
                    </a:p>
                  </a:txBody>
                  <a:tcP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2023</a:t>
                      </a:r>
                    </a:p>
                  </a:txBody>
                  <a:tcP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2024</a:t>
                      </a:r>
                    </a:p>
                  </a:txBody>
                  <a:tcP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2025</a:t>
                      </a:r>
                    </a:p>
                  </a:txBody>
                  <a:tcPr>
                    <a:lnR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24004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Commission per Food Donor</a:t>
                      </a:r>
                    </a:p>
                  </a:txBody>
                  <a:tcPr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erif" panose="02060503050406000203" pitchFamily="18" charset="77"/>
                        </a:rPr>
                        <a:t>$200 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erif" panose="02060503050406000203" pitchFamily="18" charset="77"/>
                          <a:ea typeface="+mn-ea"/>
                          <a:cs typeface="+mn-cs"/>
                        </a:rPr>
                        <a:t>$200 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erif" panose="02060503050406000203" pitchFamily="18" charset="77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erif" panose="02060503050406000203" pitchFamily="18" charset="77"/>
                          <a:ea typeface="+mn-ea"/>
                          <a:cs typeface="+mn-cs"/>
                        </a:rPr>
                        <a:t>$200 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erif" panose="02060503050406000203" pitchFamily="18" charset="77"/>
                          <a:ea typeface="+mn-ea"/>
                          <a:cs typeface="+mn-cs"/>
                        </a:rPr>
                        <a:t>$200 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erif" panose="02060503050406000203" pitchFamily="18" charset="77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erif" panose="02060503050406000203" pitchFamily="18" charset="77"/>
                          <a:ea typeface="+mn-ea"/>
                          <a:cs typeface="+mn-cs"/>
                        </a:rPr>
                        <a:t>$200 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22112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i="0" baseline="0" dirty="0">
                          <a:latin typeface="IBM Plex Serif" panose="02060503050406000203" pitchFamily="18" charset="77"/>
                        </a:rPr>
                        <a:t>Customers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100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2,500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6,000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12,750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123109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0"/>
                      <a:r>
                        <a:rPr lang="en-US" sz="1000" i="1" baseline="0" dirty="0">
                          <a:latin typeface="IBM Plex Serif" panose="02060503050406000203" pitchFamily="18" charset="77"/>
                        </a:rPr>
                        <a:t>Customer Growth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000" b="0" i="1" dirty="0">
                        <a:effectLst/>
                        <a:latin typeface="IBM Plex Serif" panose="02060503050406000203" pitchFamily="18" charset="77"/>
                      </a:endParaRP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450.0%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354.5%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140.0%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112.5%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978727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Revenue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$110,000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$500,000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$1,200,000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$2,550,000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882641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i="0" baseline="0" dirty="0">
                          <a:latin typeface="IBM Plex Serif" panose="02060503050406000203" pitchFamily="18" charset="77"/>
                        </a:rPr>
                        <a:t>Cost of Goods Sold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829702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Gross Profit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$19,750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$109,450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$499,450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$1,199,450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$2,549,450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985701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0"/>
                      <a:r>
                        <a:rPr lang="en-US" sz="1000" i="1" baseline="0" dirty="0">
                          <a:latin typeface="IBM Plex Serif" panose="02060503050406000203" pitchFamily="18" charset="77"/>
                        </a:rPr>
                        <a:t>Gross Profit Growth 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1000">
                        <a:effectLst/>
                        <a:latin typeface="IBM Plex Serif" panose="02060503050406000203" pitchFamily="18" charset="77"/>
                      </a:endParaRP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i="1" dirty="0">
                          <a:effectLst/>
                          <a:latin typeface="IBM Plex Serif" panose="02060503050406000203" pitchFamily="18" charset="77"/>
                        </a:rPr>
                        <a:t>454.2%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i="1" dirty="0">
                          <a:effectLst/>
                          <a:latin typeface="IBM Plex Serif" panose="02060503050406000203" pitchFamily="18" charset="77"/>
                        </a:rPr>
                        <a:t>356.3%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i="1" dirty="0">
                          <a:effectLst/>
                          <a:latin typeface="IBM Plex Serif" panose="02060503050406000203" pitchFamily="18" charset="77"/>
                        </a:rPr>
                        <a:t>140.2%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i="1" dirty="0">
                          <a:effectLst/>
                          <a:latin typeface="IBM Plex Serif" panose="02060503050406000203" pitchFamily="18" charset="77"/>
                        </a:rPr>
                        <a:t>112.6%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125137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Expenses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$226,450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$238,870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$505,802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$533,708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$600,196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098125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1"/>
                      <a:r>
                        <a:rPr lang="en-US" sz="1000" baseline="0" dirty="0">
                          <a:latin typeface="IBM Plex Serif" panose="02060503050406000203" pitchFamily="18" charset="77"/>
                        </a:rPr>
                        <a:t>Salaries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$220,000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$231,000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$492,550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$504,678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$517,411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77391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1"/>
                      <a:r>
                        <a:rPr lang="en-US" sz="1000" baseline="0" dirty="0">
                          <a:latin typeface="IBM Plex Serif" panose="02060503050406000203" pitchFamily="18" charset="77"/>
                        </a:rPr>
                        <a:t>Marketing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$6,000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$7,800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$13,182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$28,961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$82,715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90516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1"/>
                      <a:r>
                        <a:rPr lang="en-US" sz="1000" baseline="0" dirty="0">
                          <a:latin typeface="IBM Plex Serif" panose="02060503050406000203" pitchFamily="18" charset="77"/>
                        </a:rPr>
                        <a:t>Incorporation Fee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450</a:t>
                      </a:r>
                    </a:p>
                  </a:txBody>
                  <a:tcPr marL="28575" marR="28575" marT="19050" marB="1905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70</a:t>
                      </a:r>
                    </a:p>
                  </a:txBody>
                  <a:tcPr marL="28575" marR="28575" marT="19050" marB="1905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70</a:t>
                      </a:r>
                    </a:p>
                  </a:txBody>
                  <a:tcPr marL="28575" marR="28575" marT="19050" marB="1905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IBM Plex Serif" panose="02060503050406000203" pitchFamily="18" charset="77"/>
                        </a:rPr>
                        <a:t>70</a:t>
                      </a:r>
                    </a:p>
                  </a:txBody>
                  <a:tcPr marL="28575" marR="28575" marT="19050" marB="1905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70</a:t>
                      </a:r>
                    </a:p>
                  </a:txBody>
                  <a:tcPr marL="28575" marR="28575" marT="19050" marB="1905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04246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r>
                        <a:rPr lang="en-US" sz="1000" b="1" baseline="0" dirty="0">
                          <a:latin typeface="IBM Plex Serif" panose="02060503050406000203" pitchFamily="18" charset="77"/>
                        </a:rPr>
                        <a:t>EBIT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($206,700)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($129,420)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($6,352)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$665,742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 dirty="0">
                          <a:effectLst/>
                          <a:latin typeface="IBM Plex Serif" panose="02060503050406000203" pitchFamily="18" charset="77"/>
                        </a:rPr>
                        <a:t>$1,949,254</a:t>
                      </a:r>
                    </a:p>
                  </a:txBody>
                  <a:tcPr marL="28575" marR="28575" marT="19050" marB="190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695327"/>
                  </a:ext>
                </a:extLst>
              </a:tr>
              <a:tr h="157253">
                <a:tc>
                  <a:txBody>
                    <a:bodyPr/>
                    <a:lstStyle/>
                    <a:p>
                      <a:pPr lvl="0"/>
                      <a:r>
                        <a:rPr lang="en-US" sz="1000" i="1" baseline="0" dirty="0">
                          <a:latin typeface="IBM Plex Serif" panose="02060503050406000203" pitchFamily="18" charset="77"/>
                        </a:rPr>
                        <a:t>EBIT Margin %</a:t>
                      </a:r>
                    </a:p>
                  </a:txBody>
                  <a:tcPr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0.0%</a:t>
                      </a: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0.0%</a:t>
                      </a: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0.0%</a:t>
                      </a: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55.5%</a:t>
                      </a: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1" dirty="0">
                          <a:effectLst/>
                          <a:latin typeface="IBM Plex Serif" panose="02060503050406000203" pitchFamily="18" charset="77"/>
                        </a:rPr>
                        <a:t>76.4%</a:t>
                      </a:r>
                    </a:p>
                  </a:txBody>
                  <a:tcPr marL="28575" marR="28575" marT="19050" marB="19050" anchor="b">
                    <a:lnB w="12700" cap="flat" cmpd="sng" algn="ctr">
                      <a:solidFill>
                        <a:srgbClr val="9DC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20267"/>
                  </a:ext>
                </a:extLst>
              </a:tr>
            </a:tbl>
          </a:graphicData>
        </a:graphic>
      </p:graphicFrame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335F0AF-F1FB-A349-90E5-8B2A625638D7}"/>
              </a:ext>
            </a:extLst>
          </p:cNvPr>
          <p:cNvSpPr/>
          <p:nvPr/>
        </p:nvSpPr>
        <p:spPr>
          <a:xfrm flipH="1">
            <a:off x="947382" y="5593746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Yearly Restaurant Food Waste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25,000 </a:t>
            </a:r>
            <a:r>
              <a:rPr lang="en-US" sz="1200" b="1" kern="0" dirty="0" err="1">
                <a:latin typeface="IBM Plex Serif" panose="02060503050406000203" pitchFamily="18" charset="77"/>
              </a:rPr>
              <a:t>lbs</a:t>
            </a:r>
            <a:endParaRPr lang="en-US" sz="1200" b="1" kern="0" dirty="0">
              <a:latin typeface="IBM Plex Serif" panose="02060503050406000203" pitchFamily="18" charset="77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9683F965-9DE8-2B48-8EB7-50F840E4AD81}"/>
              </a:ext>
            </a:extLst>
          </p:cNvPr>
          <p:cNvSpPr/>
          <p:nvPr/>
        </p:nvSpPr>
        <p:spPr>
          <a:xfrm flipH="1">
            <a:off x="2750312" y="5593746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Cost of Food Waste </a:t>
            </a: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$0.64/</a:t>
            </a:r>
            <a:r>
              <a:rPr lang="en-US" sz="1200" b="1" kern="0" dirty="0" err="1">
                <a:latin typeface="IBM Plex Serif" panose="02060503050406000203" pitchFamily="18" charset="77"/>
              </a:rPr>
              <a:t>lb</a:t>
            </a:r>
            <a:endParaRPr lang="en-US" sz="1200" b="1" kern="0" dirty="0">
              <a:latin typeface="IBM Plex Serif" panose="02060503050406000203" pitchFamily="18" charset="77"/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4288548F-C36D-1A41-B069-59F04A1D4A01}"/>
              </a:ext>
            </a:extLst>
          </p:cNvPr>
          <p:cNvSpPr/>
          <p:nvPr/>
        </p:nvSpPr>
        <p:spPr>
          <a:xfrm flipH="1">
            <a:off x="4553242" y="5593746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Edible Food</a:t>
            </a: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50%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FDC06111-5B5B-134B-9309-3789F37E009B}"/>
              </a:ext>
            </a:extLst>
          </p:cNvPr>
          <p:cNvSpPr/>
          <p:nvPr/>
        </p:nvSpPr>
        <p:spPr>
          <a:xfrm flipH="1">
            <a:off x="6356172" y="5593746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Food Value in Tax Deduction</a:t>
            </a: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50%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6699642E-F823-2D4F-924F-938F72A58E63}"/>
              </a:ext>
            </a:extLst>
          </p:cNvPr>
          <p:cNvSpPr/>
          <p:nvPr/>
        </p:nvSpPr>
        <p:spPr>
          <a:xfrm flipH="1">
            <a:off x="8159102" y="5593746"/>
            <a:ext cx="1584366" cy="553958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Commission per Tax Deduction</a:t>
            </a:r>
          </a:p>
          <a:p>
            <a:pPr lvl="0" algn="ctr"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5%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0B78AE0F-5866-BE41-A20F-EC6CA747C786}"/>
              </a:ext>
            </a:extLst>
          </p:cNvPr>
          <p:cNvSpPr/>
          <p:nvPr/>
        </p:nvSpPr>
        <p:spPr>
          <a:xfrm flipH="1">
            <a:off x="9962033" y="5593746"/>
            <a:ext cx="1500947" cy="553958"/>
          </a:xfrm>
          <a:prstGeom prst="flowChartAlternateProcess">
            <a:avLst/>
          </a:prstGeom>
          <a:noFill/>
          <a:ln w="12700" cap="flat" cmpd="sng" algn="ctr">
            <a:solidFill>
              <a:srgbClr val="5D835D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0" dirty="0">
                <a:latin typeface="IBM Plex Serif" panose="02060503050406000203" pitchFamily="18" charset="77"/>
              </a:rPr>
              <a:t>Yearly Commission Per Food Donor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latin typeface="IBM Plex Serif" panose="02060503050406000203" pitchFamily="18" charset="77"/>
              </a:rPr>
              <a:t>$200 </a:t>
            </a: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A2372548-5F6E-3041-A8C1-6E3B026B4B93}"/>
              </a:ext>
            </a:extLst>
          </p:cNvPr>
          <p:cNvSpPr/>
          <p:nvPr/>
        </p:nvSpPr>
        <p:spPr>
          <a:xfrm>
            <a:off x="2531747" y="5769393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B466457F-DD25-4741-A943-1C979A248737}"/>
              </a:ext>
            </a:extLst>
          </p:cNvPr>
          <p:cNvSpPr/>
          <p:nvPr/>
        </p:nvSpPr>
        <p:spPr>
          <a:xfrm>
            <a:off x="4334677" y="5769392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BBBD8CFE-F1FF-004A-AF5B-C39B11B42CDF}"/>
              </a:ext>
            </a:extLst>
          </p:cNvPr>
          <p:cNvSpPr/>
          <p:nvPr/>
        </p:nvSpPr>
        <p:spPr>
          <a:xfrm>
            <a:off x="6137607" y="5769392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51EFB077-BCFE-2247-B55E-9CF86890D504}"/>
              </a:ext>
            </a:extLst>
          </p:cNvPr>
          <p:cNvSpPr/>
          <p:nvPr/>
        </p:nvSpPr>
        <p:spPr>
          <a:xfrm>
            <a:off x="7956440" y="5769391"/>
            <a:ext cx="202663" cy="202663"/>
          </a:xfrm>
          <a:prstGeom prst="mathMultiply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 15">
            <a:extLst>
              <a:ext uri="{FF2B5EF4-FFF2-40B4-BE49-F238E27FC236}">
                <a16:creationId xmlns:a16="http://schemas.microsoft.com/office/drawing/2014/main" id="{C06FA1A7-1A6E-2C4A-A40F-F64BEE08412C}"/>
              </a:ext>
            </a:extLst>
          </p:cNvPr>
          <p:cNvSpPr/>
          <p:nvPr/>
        </p:nvSpPr>
        <p:spPr>
          <a:xfrm>
            <a:off x="9751934" y="5769391"/>
            <a:ext cx="202664" cy="202664"/>
          </a:xfrm>
          <a:prstGeom prst="mathEqual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1E27-E1AB-4E4D-9788-2E44117E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tony.</a:t>
            </a:r>
          </a:p>
        </p:txBody>
      </p:sp>
      <p:pic>
        <p:nvPicPr>
          <p:cNvPr id="12" name="Picture 11" descr="A picture containing mug&#10;&#10;Description automatically generated">
            <a:extLst>
              <a:ext uri="{FF2B5EF4-FFF2-40B4-BE49-F238E27FC236}">
                <a16:creationId xmlns:a16="http://schemas.microsoft.com/office/drawing/2014/main" id="{005B7B34-6756-394D-BAE8-3C783A41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76" y="2605384"/>
            <a:ext cx="2284265" cy="2284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A7304-2303-0848-A5FF-1E55033B7173}"/>
              </a:ext>
            </a:extLst>
          </p:cNvPr>
          <p:cNvSpPr txBox="1"/>
          <p:nvPr/>
        </p:nvSpPr>
        <p:spPr>
          <a:xfrm>
            <a:off x="4033725" y="2450975"/>
            <a:ext cx="339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DC087"/>
                </a:solidFill>
                <a:latin typeface="IBM Plex Serif SemiBold" panose="02060503050406000203" pitchFamily="18" charset="77"/>
              </a:rPr>
              <a:t>Business Background  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730C143-CD6E-0B40-975C-206D3ED0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83" y="3924778"/>
            <a:ext cx="565271" cy="565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93C0B6-3742-6A45-B064-93290332A47E}"/>
              </a:ext>
            </a:extLst>
          </p:cNvPr>
          <p:cNvSpPr txBox="1"/>
          <p:nvPr/>
        </p:nvSpPr>
        <p:spPr>
          <a:xfrm>
            <a:off x="8173100" y="1857867"/>
            <a:ext cx="2829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Small business owner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1397A-B437-BC4B-987B-F2D1B3CED076}"/>
              </a:ext>
            </a:extLst>
          </p:cNvPr>
          <p:cNvSpPr txBox="1"/>
          <p:nvPr/>
        </p:nvSpPr>
        <p:spPr>
          <a:xfrm>
            <a:off x="8173100" y="2510528"/>
            <a:ext cx="2829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Fluctuations in demand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F846D-3A0A-1344-9A6D-65E056A295E9}"/>
              </a:ext>
            </a:extLst>
          </p:cNvPr>
          <p:cNvSpPr txBox="1"/>
          <p:nvPr/>
        </p:nvSpPr>
        <p:spPr>
          <a:xfrm>
            <a:off x="4123107" y="4711795"/>
            <a:ext cx="339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D835D"/>
                </a:solidFill>
                <a:latin typeface="IBM Plex Serif SemiBold" panose="02060503050406000203" pitchFamily="18" charset="77"/>
              </a:rPr>
              <a:t>Donation Experience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05800-2C35-DF41-947F-A0C9E98BE54D}"/>
              </a:ext>
            </a:extLst>
          </p:cNvPr>
          <p:cNvSpPr txBox="1"/>
          <p:nvPr/>
        </p:nvSpPr>
        <p:spPr>
          <a:xfrm>
            <a:off x="8201960" y="3133209"/>
            <a:ext cx="2829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Excess edible food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8DE422-489D-9443-A313-B273B57E6DF1}"/>
              </a:ext>
            </a:extLst>
          </p:cNvPr>
          <p:cNvSpPr txBox="1"/>
          <p:nvPr/>
        </p:nvSpPr>
        <p:spPr>
          <a:xfrm>
            <a:off x="8237708" y="4024488"/>
            <a:ext cx="290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Rejected prepared foods</a:t>
            </a:r>
          </a:p>
        </p:txBody>
      </p:sp>
      <p:pic>
        <p:nvPicPr>
          <p:cNvPr id="27" name="Picture 26" descr="A picture containing plate, light, drawing&#10;&#10;Description automatically generated">
            <a:extLst>
              <a:ext uri="{FF2B5EF4-FFF2-40B4-BE49-F238E27FC236}">
                <a16:creationId xmlns:a16="http://schemas.microsoft.com/office/drawing/2014/main" id="{480D6B08-814E-7441-AA68-353834D2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252" y="4642548"/>
            <a:ext cx="465450" cy="465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CD7E74-E2F4-8047-8771-4799AB01653C}"/>
              </a:ext>
            </a:extLst>
          </p:cNvPr>
          <p:cNvSpPr txBox="1"/>
          <p:nvPr/>
        </p:nvSpPr>
        <p:spPr>
          <a:xfrm>
            <a:off x="8226367" y="4742573"/>
            <a:ext cx="2829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Afraid of liability</a:t>
            </a:r>
          </a:p>
        </p:txBody>
      </p:sp>
      <p:pic>
        <p:nvPicPr>
          <p:cNvPr id="30" name="Picture 2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17E460DF-7864-5545-8DC7-60508DD3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61" y="5358956"/>
            <a:ext cx="465451" cy="4654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65D369-BB73-A345-BFDF-6D2FDA9D21BA}"/>
              </a:ext>
            </a:extLst>
          </p:cNvPr>
          <p:cNvSpPr txBox="1"/>
          <p:nvPr/>
        </p:nvSpPr>
        <p:spPr>
          <a:xfrm>
            <a:off x="8226367" y="5426465"/>
            <a:ext cx="2829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erif" panose="02060503050406000203" pitchFamily="18" charset="77"/>
              </a:rPr>
              <a:t>Too busy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424C19-54B4-2343-A563-D698C256B8A4}"/>
              </a:ext>
            </a:extLst>
          </p:cNvPr>
          <p:cNvCxnSpPr>
            <a:cxnSpLocks/>
          </p:cNvCxnSpPr>
          <p:nvPr/>
        </p:nvCxnSpPr>
        <p:spPr>
          <a:xfrm>
            <a:off x="7211213" y="2030235"/>
            <a:ext cx="0" cy="1299140"/>
          </a:xfrm>
          <a:prstGeom prst="line">
            <a:avLst/>
          </a:prstGeom>
          <a:ln w="28575">
            <a:solidFill>
              <a:srgbClr val="9DC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8B614E1-3C00-574B-BB4A-C79334223BE2}"/>
              </a:ext>
            </a:extLst>
          </p:cNvPr>
          <p:cNvCxnSpPr/>
          <p:nvPr/>
        </p:nvCxnSpPr>
        <p:spPr>
          <a:xfrm>
            <a:off x="7246961" y="4278199"/>
            <a:ext cx="0" cy="1299140"/>
          </a:xfrm>
          <a:prstGeom prst="line">
            <a:avLst/>
          </a:prstGeom>
          <a:ln w="28575">
            <a:solidFill>
              <a:srgbClr val="5D8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F985A04D-D968-064E-A47A-BDC3A9C8F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648" y="2437616"/>
            <a:ext cx="492575" cy="450035"/>
          </a:xfrm>
          <a:prstGeom prst="rect">
            <a:avLst/>
          </a:prstGeom>
        </p:spPr>
      </p:pic>
      <p:pic>
        <p:nvPicPr>
          <p:cNvPr id="71" name="Picture 70" descr="A close up of a sign&#10;&#10;Description automatically generated">
            <a:extLst>
              <a:ext uri="{FF2B5EF4-FFF2-40B4-BE49-F238E27FC236}">
                <a16:creationId xmlns:a16="http://schemas.microsoft.com/office/drawing/2014/main" id="{160D1D44-07A9-ED47-873C-D22D180FC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774" y="1690688"/>
            <a:ext cx="566928" cy="566928"/>
          </a:xfrm>
          <a:prstGeom prst="rect">
            <a:avLst/>
          </a:prstGeom>
        </p:spPr>
      </p:pic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BA023E7B-87FB-5144-B528-D51130176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774" y="3016251"/>
            <a:ext cx="566928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9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4C96-E555-CD4E-A312-037E82A7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0EEC60-3B80-734A-BC30-D821E536E792}"/>
              </a:ext>
            </a:extLst>
          </p:cNvPr>
          <p:cNvSpPr/>
          <p:nvPr/>
        </p:nvSpPr>
        <p:spPr>
          <a:xfrm>
            <a:off x="1078701" y="3378972"/>
            <a:ext cx="3108960" cy="91440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F5C6D-AEFB-454B-9D0D-B17B7224EE84}"/>
              </a:ext>
            </a:extLst>
          </p:cNvPr>
          <p:cNvSpPr/>
          <p:nvPr/>
        </p:nvSpPr>
        <p:spPr>
          <a:xfrm>
            <a:off x="4541520" y="3378971"/>
            <a:ext cx="3108960" cy="91440"/>
          </a:xfrm>
          <a:prstGeom prst="rect">
            <a:avLst/>
          </a:prstGeom>
          <a:solidFill>
            <a:srgbClr val="5D8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44561-1EF0-FA43-B54B-B599E1CCCD40}"/>
              </a:ext>
            </a:extLst>
          </p:cNvPr>
          <p:cNvSpPr/>
          <p:nvPr/>
        </p:nvSpPr>
        <p:spPr>
          <a:xfrm>
            <a:off x="8004339" y="3378970"/>
            <a:ext cx="3017520" cy="91440"/>
          </a:xfrm>
          <a:prstGeom prst="rect">
            <a:avLst/>
          </a:prstGeom>
          <a:solidFill>
            <a:srgbClr val="64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plate, drawing&#10;&#10;Description automatically generated">
            <a:extLst>
              <a:ext uri="{FF2B5EF4-FFF2-40B4-BE49-F238E27FC236}">
                <a16:creationId xmlns:a16="http://schemas.microsoft.com/office/drawing/2014/main" id="{5DA06D6D-F7DD-624B-B31C-40E123BA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69" y="2038148"/>
            <a:ext cx="1074823" cy="1074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F698B-9569-604E-8506-E27291B111AC}"/>
              </a:ext>
            </a:extLst>
          </p:cNvPr>
          <p:cNvSpPr txBox="1"/>
          <p:nvPr/>
        </p:nvSpPr>
        <p:spPr>
          <a:xfrm>
            <a:off x="1173751" y="3674751"/>
            <a:ext cx="292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DC087"/>
                </a:solidFill>
                <a:latin typeface="IBM Plex Serif Medium" panose="02060503050406000203" pitchFamily="18" charset="77"/>
              </a:rPr>
              <a:t>Information Barrier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6DDC5-37A5-8840-8D7D-5D2795ECB21E}"/>
              </a:ext>
            </a:extLst>
          </p:cNvPr>
          <p:cNvSpPr txBox="1"/>
          <p:nvPr/>
        </p:nvSpPr>
        <p:spPr>
          <a:xfrm>
            <a:off x="4636570" y="3674751"/>
            <a:ext cx="292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835D"/>
                </a:solidFill>
                <a:latin typeface="IBM Plex Serif Medium" panose="02060503050406000203" pitchFamily="18" charset="77"/>
              </a:rPr>
              <a:t>Logistical Hassle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394B-10B9-B14F-A8FB-67654227E900}"/>
              </a:ext>
            </a:extLst>
          </p:cNvPr>
          <p:cNvSpPr txBox="1"/>
          <p:nvPr/>
        </p:nvSpPr>
        <p:spPr>
          <a:xfrm>
            <a:off x="8099389" y="3674751"/>
            <a:ext cx="292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46553"/>
                </a:solidFill>
                <a:latin typeface="IBM Plex Serif Medium" panose="02060503050406000203" pitchFamily="18" charset="77"/>
              </a:rPr>
              <a:t>Food Waste</a:t>
            </a:r>
          </a:p>
        </p:txBody>
      </p:sp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DE034B69-26FF-1646-B540-763AB473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749" y="1832309"/>
            <a:ext cx="1486501" cy="1486501"/>
          </a:xfrm>
          <a:prstGeom prst="rect">
            <a:avLst/>
          </a:prstGeom>
        </p:spPr>
      </p:pic>
      <p:pic>
        <p:nvPicPr>
          <p:cNvPr id="21" name="Picture 2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1B377B4-880D-E74F-BDBB-592336B9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652" y="2038148"/>
            <a:ext cx="1010333" cy="1074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5D26BB-EB88-664D-982B-F78541109B9E}"/>
              </a:ext>
            </a:extLst>
          </p:cNvPr>
          <p:cNvSpPr txBox="1"/>
          <p:nvPr/>
        </p:nvSpPr>
        <p:spPr>
          <a:xfrm>
            <a:off x="1218443" y="4286520"/>
            <a:ext cx="2829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erif" panose="02060503050406000203" pitchFamily="18" charset="77"/>
              </a:rPr>
              <a:t>Federal and State-level protection laws</a:t>
            </a:r>
          </a:p>
          <a:p>
            <a:pPr algn="ctr"/>
            <a:endParaRPr lang="en-US" sz="1400" dirty="0">
              <a:latin typeface="IBM Plex Serif" panose="02060503050406000203" pitchFamily="18" charset="77"/>
            </a:endParaRP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Enhanced federal </a:t>
            </a: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tax incentives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E0165-E819-DE45-963A-E07709150640}"/>
              </a:ext>
            </a:extLst>
          </p:cNvPr>
          <p:cNvSpPr txBox="1"/>
          <p:nvPr/>
        </p:nvSpPr>
        <p:spPr>
          <a:xfrm>
            <a:off x="4681262" y="4286520"/>
            <a:ext cx="2829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erif" panose="02060503050406000203" pitchFamily="18" charset="77"/>
              </a:rPr>
              <a:t>Too busy managing business and day-to-day operations</a:t>
            </a:r>
          </a:p>
          <a:p>
            <a:pPr algn="ctr"/>
            <a:endParaRPr lang="en-US" sz="1400" dirty="0">
              <a:latin typeface="IBM Plex Serif" panose="02060503050406000203" pitchFamily="18" charset="77"/>
            </a:endParaRP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Another operational </a:t>
            </a: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burden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0D8C1-970B-0141-9FE1-1D64E837DC48}"/>
              </a:ext>
            </a:extLst>
          </p:cNvPr>
          <p:cNvSpPr txBox="1"/>
          <p:nvPr/>
        </p:nvSpPr>
        <p:spPr>
          <a:xfrm>
            <a:off x="8145059" y="4286520"/>
            <a:ext cx="2829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erif" panose="02060503050406000203" pitchFamily="18" charset="77"/>
              </a:rPr>
              <a:t>Adverse natural resource and</a:t>
            </a: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environmental impacts</a:t>
            </a:r>
          </a:p>
          <a:p>
            <a:pPr algn="ctr"/>
            <a:endParaRPr lang="en-US" sz="1400" dirty="0">
              <a:latin typeface="IBM Plex Serif" panose="02060503050406000203" pitchFamily="18" charset="77"/>
            </a:endParaRPr>
          </a:p>
          <a:p>
            <a:pPr algn="ctr"/>
            <a:r>
              <a:rPr lang="en-US" sz="1400" dirty="0">
                <a:latin typeface="IBM Plex Serif" panose="02060503050406000203" pitchFamily="18" charset="77"/>
              </a:rPr>
              <a:t>Missed social and economic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15421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029-3D7F-3E4E-9859-4CB9D12B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6BFAE-64D1-5149-A658-2B8BEB61A212}"/>
              </a:ext>
            </a:extLst>
          </p:cNvPr>
          <p:cNvSpPr txBox="1"/>
          <p:nvPr/>
        </p:nvSpPr>
        <p:spPr>
          <a:xfrm>
            <a:off x="838200" y="2505489"/>
            <a:ext cx="7007998" cy="99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360"/>
              </a:lnSpc>
            </a:pPr>
            <a:r>
              <a:rPr lang="en-US" dirty="0">
                <a:latin typeface="IBM Plex Serif" panose="02060503050406000203" pitchFamily="18" charset="77"/>
              </a:rPr>
              <a:t>A one-stop food donation platform that zeroes out food waste by leveraging tax incentives for food businesses and amplifying opportunities for non-profits.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4D406-859D-264C-B6B0-D0B891DE657A}"/>
              </a:ext>
            </a:extLst>
          </p:cNvPr>
          <p:cNvSpPr txBox="1"/>
          <p:nvPr/>
        </p:nvSpPr>
        <p:spPr>
          <a:xfrm>
            <a:off x="4794445" y="4973927"/>
            <a:ext cx="6687060" cy="6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dirty="0">
                <a:latin typeface="IBM Plex Serif" panose="02060503050406000203" pitchFamily="18" charset="77"/>
              </a:rPr>
              <a:t>To reimagine community food sustainability and simplify the food donation process.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1C119C-0939-1B4E-B703-3CD2F050E102}"/>
              </a:ext>
            </a:extLst>
          </p:cNvPr>
          <p:cNvSpPr/>
          <p:nvPr/>
        </p:nvSpPr>
        <p:spPr>
          <a:xfrm>
            <a:off x="4287915" y="2170466"/>
            <a:ext cx="3429000" cy="45719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DCCD8-4E60-B446-8167-256D2788F110}"/>
              </a:ext>
            </a:extLst>
          </p:cNvPr>
          <p:cNvSpPr txBox="1"/>
          <p:nvPr/>
        </p:nvSpPr>
        <p:spPr>
          <a:xfrm>
            <a:off x="5215721" y="1671586"/>
            <a:ext cx="2501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9DC087"/>
                </a:solidFill>
                <a:latin typeface="IBM Plex Serif SemiBold" panose="02060503050406000203" pitchFamily="18" charset="77"/>
              </a:rPr>
              <a:t>Who We 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50F3B-A15F-9148-9A23-F5B363F4E56D}"/>
              </a:ext>
            </a:extLst>
          </p:cNvPr>
          <p:cNvSpPr/>
          <p:nvPr/>
        </p:nvSpPr>
        <p:spPr>
          <a:xfrm>
            <a:off x="4825439" y="4569951"/>
            <a:ext cx="3657600" cy="45720"/>
          </a:xfrm>
          <a:prstGeom prst="rect">
            <a:avLst/>
          </a:prstGeom>
          <a:solidFill>
            <a:srgbClr val="5D8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D835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550B6-3A6A-7148-AFCE-6136E17245E3}"/>
              </a:ext>
            </a:extLst>
          </p:cNvPr>
          <p:cNvSpPr txBox="1"/>
          <p:nvPr/>
        </p:nvSpPr>
        <p:spPr>
          <a:xfrm>
            <a:off x="4794445" y="4140024"/>
            <a:ext cx="2501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D835D"/>
                </a:solidFill>
                <a:latin typeface="IBM Plex Serif SemiBold" panose="02060503050406000203" pitchFamily="18" charset="77"/>
              </a:rPr>
              <a:t>Our 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60BEA-C74B-8A48-BC10-DA3E67C3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41" y="3977465"/>
            <a:ext cx="1932553" cy="1722999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327A461-55AE-A643-9704-46BD43D9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71" y="1509162"/>
            <a:ext cx="1942249" cy="19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6B7E-FA04-1C47-BB3E-CD9D9324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values.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4EC37BD-E0D2-B046-83C3-7CE5093C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98" y="1738387"/>
            <a:ext cx="1009004" cy="1009004"/>
          </a:xfrm>
          <a:prstGeom prst="rect">
            <a:avLst/>
          </a:prstGeom>
        </p:spPr>
      </p:pic>
      <p:pic>
        <p:nvPicPr>
          <p:cNvPr id="16" name="Picture 15" descr="A stop sign&#10;&#10;Description automatically generated">
            <a:extLst>
              <a:ext uri="{FF2B5EF4-FFF2-40B4-BE49-F238E27FC236}">
                <a16:creationId xmlns:a16="http://schemas.microsoft.com/office/drawing/2014/main" id="{DD87649D-E026-2B46-8B13-1E9F78CE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6" y="1738387"/>
            <a:ext cx="1009004" cy="10090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39B918-5E59-1B4A-B1E1-F20B0CEC178A}"/>
              </a:ext>
            </a:extLst>
          </p:cNvPr>
          <p:cNvSpPr/>
          <p:nvPr/>
        </p:nvSpPr>
        <p:spPr>
          <a:xfrm>
            <a:off x="4638337" y="3229052"/>
            <a:ext cx="2910113" cy="2635341"/>
          </a:xfrm>
          <a:prstGeom prst="rect">
            <a:avLst/>
          </a:prstGeom>
          <a:noFill/>
          <a:ln w="9525">
            <a:solidFill>
              <a:srgbClr val="5D835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D4C0B1-EFD0-2141-B7D3-C079764479FF}"/>
              </a:ext>
            </a:extLst>
          </p:cNvPr>
          <p:cNvSpPr/>
          <p:nvPr/>
        </p:nvSpPr>
        <p:spPr>
          <a:xfrm>
            <a:off x="4819730" y="2984816"/>
            <a:ext cx="2536915" cy="615110"/>
          </a:xfrm>
          <a:prstGeom prst="rect">
            <a:avLst/>
          </a:prstGeom>
          <a:solidFill>
            <a:srgbClr val="5D8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DB9CF7-52EC-D647-BDD9-D58D76EFDC85}"/>
              </a:ext>
            </a:extLst>
          </p:cNvPr>
          <p:cNvSpPr txBox="1"/>
          <p:nvPr/>
        </p:nvSpPr>
        <p:spPr>
          <a:xfrm>
            <a:off x="4638337" y="3110686"/>
            <a:ext cx="29224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IBM Plex Serif" panose="02060503050406000203" pitchFamily="18" charset="77"/>
              </a:rPr>
              <a:t>“Pay” As You Go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C20E1B-9BEC-D545-9D08-2A63E79D16AE}"/>
              </a:ext>
            </a:extLst>
          </p:cNvPr>
          <p:cNvSpPr/>
          <p:nvPr/>
        </p:nvSpPr>
        <p:spPr>
          <a:xfrm>
            <a:off x="1176910" y="3212650"/>
            <a:ext cx="2910113" cy="2635341"/>
          </a:xfrm>
          <a:prstGeom prst="rect">
            <a:avLst/>
          </a:prstGeom>
          <a:noFill/>
          <a:ln w="9525">
            <a:solidFill>
              <a:srgbClr val="9DC08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F722FA-1B79-044F-9B1F-8C40F45ABCAD}"/>
              </a:ext>
            </a:extLst>
          </p:cNvPr>
          <p:cNvSpPr/>
          <p:nvPr/>
        </p:nvSpPr>
        <p:spPr>
          <a:xfrm>
            <a:off x="1363507" y="2968414"/>
            <a:ext cx="2536915" cy="615110"/>
          </a:xfrm>
          <a:prstGeom prst="rect">
            <a:avLst/>
          </a:prstGeom>
          <a:solidFill>
            <a:srgbClr val="9DC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02520-1BE6-BD4C-8CF2-32F283C6662B}"/>
              </a:ext>
            </a:extLst>
          </p:cNvPr>
          <p:cNvSpPr txBox="1"/>
          <p:nvPr/>
        </p:nvSpPr>
        <p:spPr>
          <a:xfrm>
            <a:off x="1176910" y="3094284"/>
            <a:ext cx="29224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IBM Plex Serif" panose="02060503050406000203" pitchFamily="18" charset="77"/>
              </a:rPr>
              <a:t>Marketplace Platform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22E6F-B10B-5340-A482-66EFD6440572}"/>
              </a:ext>
            </a:extLst>
          </p:cNvPr>
          <p:cNvSpPr/>
          <p:nvPr/>
        </p:nvSpPr>
        <p:spPr>
          <a:xfrm>
            <a:off x="8099765" y="3229052"/>
            <a:ext cx="2910113" cy="2618939"/>
          </a:xfrm>
          <a:prstGeom prst="rect">
            <a:avLst/>
          </a:prstGeom>
          <a:noFill/>
          <a:ln w="9525">
            <a:solidFill>
              <a:srgbClr val="64655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DE0E38-F40F-1045-AEAF-BEF97CA922CA}"/>
              </a:ext>
            </a:extLst>
          </p:cNvPr>
          <p:cNvSpPr/>
          <p:nvPr/>
        </p:nvSpPr>
        <p:spPr>
          <a:xfrm>
            <a:off x="8291578" y="2984816"/>
            <a:ext cx="2536915" cy="615110"/>
          </a:xfrm>
          <a:prstGeom prst="rect">
            <a:avLst/>
          </a:prstGeom>
          <a:solidFill>
            <a:srgbClr val="64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3191EC-B67D-B84E-A6C2-C7E4F03AC672}"/>
              </a:ext>
            </a:extLst>
          </p:cNvPr>
          <p:cNvSpPr txBox="1"/>
          <p:nvPr/>
        </p:nvSpPr>
        <p:spPr>
          <a:xfrm>
            <a:off x="8099765" y="3110686"/>
            <a:ext cx="29224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IBM Plex Serif" panose="02060503050406000203" pitchFamily="18" charset="77"/>
              </a:rPr>
              <a:t>Direct Access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B158C-1191-F440-8DE9-6BEB4CC1F059}"/>
              </a:ext>
            </a:extLst>
          </p:cNvPr>
          <p:cNvSpPr txBox="1"/>
          <p:nvPr/>
        </p:nvSpPr>
        <p:spPr>
          <a:xfrm>
            <a:off x="1358160" y="3844940"/>
            <a:ext cx="2536915" cy="160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Amplifying donation sources and network</a:t>
            </a:r>
          </a:p>
          <a:p>
            <a:pPr algn="ctr">
              <a:lnSpc>
                <a:spcPts val="2360"/>
              </a:lnSpc>
            </a:pPr>
            <a:endParaRPr lang="en-US" sz="400" dirty="0">
              <a:latin typeface="IBM Plex Serif" panose="02060503050406000203" pitchFamily="18" charset="77"/>
            </a:endParaRPr>
          </a:p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Removes logistical burden for businesses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F42CD7-8B4E-0D40-B276-E6AC41B5BE68}"/>
              </a:ext>
            </a:extLst>
          </p:cNvPr>
          <p:cNvSpPr txBox="1"/>
          <p:nvPr/>
        </p:nvSpPr>
        <p:spPr>
          <a:xfrm>
            <a:off x="4819730" y="3861342"/>
            <a:ext cx="2599447" cy="160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Commission-based model</a:t>
            </a:r>
          </a:p>
          <a:p>
            <a:pPr algn="ctr">
              <a:lnSpc>
                <a:spcPts val="2360"/>
              </a:lnSpc>
            </a:pPr>
            <a:endParaRPr lang="en-US" sz="1600" dirty="0">
              <a:latin typeface="IBM Plex Serif" panose="02060503050406000203" pitchFamily="18" charset="77"/>
            </a:endParaRPr>
          </a:p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Businesses pay 5% of tax savings per donation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3F7626-F311-534F-9379-5AE90CDF3705}"/>
              </a:ext>
            </a:extLst>
          </p:cNvPr>
          <p:cNvSpPr txBox="1"/>
          <p:nvPr/>
        </p:nvSpPr>
        <p:spPr>
          <a:xfrm>
            <a:off x="8113412" y="3844939"/>
            <a:ext cx="2896466" cy="160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Certified businesses and registered non-profits</a:t>
            </a:r>
          </a:p>
          <a:p>
            <a:pPr algn="ctr">
              <a:lnSpc>
                <a:spcPts val="2360"/>
              </a:lnSpc>
            </a:pPr>
            <a:endParaRPr lang="en-US" sz="1600" dirty="0">
              <a:latin typeface="IBM Plex Serif" panose="02060503050406000203" pitchFamily="18" charset="77"/>
            </a:endParaRPr>
          </a:p>
          <a:p>
            <a:pPr algn="ctr">
              <a:lnSpc>
                <a:spcPts val="2360"/>
              </a:lnSpc>
            </a:pPr>
            <a:r>
              <a:rPr lang="en-US" sz="1600" dirty="0">
                <a:latin typeface="IBM Plex Serif" panose="02060503050406000203" pitchFamily="18" charset="77"/>
              </a:rPr>
              <a:t>Foster relationships in local communities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1C68C46-DAC7-084D-A427-F67A2C387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250" y="1766654"/>
            <a:ext cx="980737" cy="9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535E-F34A-3C4A-B048-233BBF18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technology.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F68286-18CB-F54E-804D-F59D64393008}"/>
              </a:ext>
            </a:extLst>
          </p:cNvPr>
          <p:cNvSpPr>
            <a:spLocks/>
          </p:cNvSpPr>
          <p:nvPr/>
        </p:nvSpPr>
        <p:spPr>
          <a:xfrm>
            <a:off x="954779" y="1826940"/>
            <a:ext cx="1828800" cy="1828800"/>
          </a:xfrm>
          <a:prstGeom prst="ellipse">
            <a:avLst/>
          </a:prstGeom>
          <a:solidFill>
            <a:srgbClr val="AED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C5133-AD0F-CF47-83FB-B991345C6758}"/>
              </a:ext>
            </a:extLst>
          </p:cNvPr>
          <p:cNvSpPr txBox="1"/>
          <p:nvPr/>
        </p:nvSpPr>
        <p:spPr>
          <a:xfrm>
            <a:off x="2890913" y="2157140"/>
            <a:ext cx="236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DC087"/>
                </a:solidFill>
                <a:latin typeface="IBM Plex Serif SemiBold" panose="02060503050406000203" pitchFamily="18" charset="77"/>
              </a:rPr>
              <a:t>Mobile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B8366-B1A7-104F-ACEB-220840FF570B}"/>
              </a:ext>
            </a:extLst>
          </p:cNvPr>
          <p:cNvSpPr txBox="1"/>
          <p:nvPr/>
        </p:nvSpPr>
        <p:spPr>
          <a:xfrm>
            <a:off x="2890913" y="2526472"/>
            <a:ext cx="2695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Smartphones are highly available to our customers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B65398-3D6C-2F43-A21B-66FD2F06BC26}"/>
              </a:ext>
            </a:extLst>
          </p:cNvPr>
          <p:cNvSpPr>
            <a:spLocks/>
          </p:cNvSpPr>
          <p:nvPr/>
        </p:nvSpPr>
        <p:spPr>
          <a:xfrm>
            <a:off x="6166794" y="1821317"/>
            <a:ext cx="1828800" cy="1828800"/>
          </a:xfrm>
          <a:prstGeom prst="ellipse">
            <a:avLst/>
          </a:prstGeom>
          <a:solidFill>
            <a:srgbClr val="75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E28BD3-61C3-C54C-A16F-2C115B296453}"/>
              </a:ext>
            </a:extLst>
          </p:cNvPr>
          <p:cNvSpPr>
            <a:spLocks/>
          </p:cNvSpPr>
          <p:nvPr/>
        </p:nvSpPr>
        <p:spPr>
          <a:xfrm>
            <a:off x="3761480" y="3748030"/>
            <a:ext cx="1828800" cy="1828800"/>
          </a:xfrm>
          <a:prstGeom prst="ellipse">
            <a:avLst/>
          </a:prstGeom>
          <a:solidFill>
            <a:srgbClr val="92B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CC1B86-ACB9-5B47-9BAF-3C5B92DED0E1}"/>
              </a:ext>
            </a:extLst>
          </p:cNvPr>
          <p:cNvSpPr>
            <a:spLocks/>
          </p:cNvSpPr>
          <p:nvPr/>
        </p:nvSpPr>
        <p:spPr>
          <a:xfrm>
            <a:off x="9240199" y="3773854"/>
            <a:ext cx="1828800" cy="1828800"/>
          </a:xfrm>
          <a:prstGeom prst="ellipse">
            <a:avLst/>
          </a:prstGeom>
          <a:solidFill>
            <a:srgbClr val="526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F6288-34AF-2F41-8897-0C1F1E60F296}"/>
              </a:ext>
            </a:extLst>
          </p:cNvPr>
          <p:cNvSpPr txBox="1"/>
          <p:nvPr/>
        </p:nvSpPr>
        <p:spPr>
          <a:xfrm>
            <a:off x="0" y="4128348"/>
            <a:ext cx="353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92B37E"/>
                </a:solidFill>
                <a:latin typeface="IBM Plex Serif SemiBold" panose="02060503050406000203" pitchFamily="18" charset="77"/>
              </a:rPr>
              <a:t>Cross-platform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D8D97-E42A-514D-9A79-79C09A61301D}"/>
              </a:ext>
            </a:extLst>
          </p:cNvPr>
          <p:cNvSpPr txBox="1"/>
          <p:nvPr/>
        </p:nvSpPr>
        <p:spPr>
          <a:xfrm>
            <a:off x="838201" y="4461339"/>
            <a:ext cx="26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IBM Plex Serif" panose="02060503050406000203" pitchFamily="18" charset="77"/>
              </a:rPr>
              <a:t>Lowered costs and decreased development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FE16E-8492-2444-95ED-55F9D6A2FE1B}"/>
              </a:ext>
            </a:extLst>
          </p:cNvPr>
          <p:cNvSpPr txBox="1"/>
          <p:nvPr/>
        </p:nvSpPr>
        <p:spPr>
          <a:xfrm>
            <a:off x="6628229" y="4128348"/>
            <a:ext cx="236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526548"/>
                </a:solidFill>
                <a:latin typeface="IBM Plex Serif SemiBold" panose="02060503050406000203" pitchFamily="18" charset="77"/>
              </a:rPr>
              <a:t>Easy to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FC43A-519C-4D4B-9FA0-68688129F5EC}"/>
              </a:ext>
            </a:extLst>
          </p:cNvPr>
          <p:cNvSpPr txBox="1"/>
          <p:nvPr/>
        </p:nvSpPr>
        <p:spPr>
          <a:xfrm>
            <a:off x="6298030" y="4461339"/>
            <a:ext cx="2695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IBM Plex Serif" panose="02060503050406000203" pitchFamily="18" charset="77"/>
              </a:rPr>
              <a:t>Optimized for older, less tech-savvy individuals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20363-703D-2B45-89A6-088427552C6D}"/>
              </a:ext>
            </a:extLst>
          </p:cNvPr>
          <p:cNvSpPr txBox="1"/>
          <p:nvPr/>
        </p:nvSpPr>
        <p:spPr>
          <a:xfrm>
            <a:off x="8238396" y="2151517"/>
            <a:ext cx="236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59065"/>
                </a:solidFill>
                <a:latin typeface="IBM Plex Serif SemiBold" panose="02060503050406000203" pitchFamily="18" charset="77"/>
              </a:rPr>
              <a:t>Insightful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164B7-869F-F04B-8D1F-076C630A1501}"/>
              </a:ext>
            </a:extLst>
          </p:cNvPr>
          <p:cNvSpPr txBox="1"/>
          <p:nvPr/>
        </p:nvSpPr>
        <p:spPr>
          <a:xfrm>
            <a:off x="8238396" y="2517797"/>
            <a:ext cx="283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Waste statistics are valuable to businesses and non-profits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3630A2-8B15-CD4A-A86F-EC748908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2" y="2207581"/>
            <a:ext cx="1107214" cy="11072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E84943-1B21-E749-A71F-305420B2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69" y="4250919"/>
            <a:ext cx="823022" cy="8230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3720F1-54DE-5D4B-B53F-B8EE6717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656" y="2366288"/>
            <a:ext cx="738534" cy="7385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9013DC-962B-814C-8680-1BC59BAF8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531" y="4221692"/>
            <a:ext cx="805582" cy="8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0A56-E494-B54F-9B6E-EA1210F6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59C5A-D935-F04F-8DE3-A7510BF5F3D7}"/>
              </a:ext>
            </a:extLst>
          </p:cNvPr>
          <p:cNvSpPr txBox="1"/>
          <p:nvPr/>
        </p:nvSpPr>
        <p:spPr>
          <a:xfrm>
            <a:off x="6971705" y="3429000"/>
            <a:ext cx="236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erif" panose="02060503050406000203" pitchFamily="18" charset="77"/>
              </a:rPr>
              <a:t>Embedded Demo Video Here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7E26E4-7653-D44F-AC31-41535E596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39145"/>
            <a:ext cx="3143820" cy="3019926"/>
          </a:xfrm>
          <a:prstGeom prst="rect">
            <a:avLst/>
          </a:prstGeom>
        </p:spPr>
      </p:pic>
      <p:pic>
        <p:nvPicPr>
          <p:cNvPr id="3" name="AmpleDemo.mp4" descr="AmpleDemo.mp4">
            <a:hlinkClick r:id="" action="ppaction://media"/>
            <a:extLst>
              <a:ext uri="{FF2B5EF4-FFF2-40B4-BE49-F238E27FC236}">
                <a16:creationId xmlns:a16="http://schemas.microsoft.com/office/drawing/2014/main" id="{E2E5B30B-A6CF-2A47-AB7A-334F3C04D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0868" y="2082546"/>
            <a:ext cx="6536044" cy="3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41B1-3747-064F-AF22-983133B7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sizing.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14F73C-931E-F845-A89A-067E1EE9C000}"/>
              </a:ext>
            </a:extLst>
          </p:cNvPr>
          <p:cNvSpPr>
            <a:spLocks/>
          </p:cNvSpPr>
          <p:nvPr/>
        </p:nvSpPr>
        <p:spPr>
          <a:xfrm>
            <a:off x="1443518" y="1705726"/>
            <a:ext cx="3166534" cy="3166534"/>
          </a:xfrm>
          <a:prstGeom prst="ellipse">
            <a:avLst/>
          </a:prstGeom>
          <a:solidFill>
            <a:srgbClr val="526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887829-37B3-F649-9DBE-14D3EF3AED5B}"/>
              </a:ext>
            </a:extLst>
          </p:cNvPr>
          <p:cNvSpPr>
            <a:spLocks/>
          </p:cNvSpPr>
          <p:nvPr/>
        </p:nvSpPr>
        <p:spPr>
          <a:xfrm>
            <a:off x="2015017" y="2591328"/>
            <a:ext cx="2595034" cy="2595034"/>
          </a:xfrm>
          <a:prstGeom prst="ellipse">
            <a:avLst/>
          </a:prstGeom>
          <a:solidFill>
            <a:srgbClr val="759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06E6EC-A0B4-7D4C-9A52-189BDD6DABF5}"/>
              </a:ext>
            </a:extLst>
          </p:cNvPr>
          <p:cNvSpPr>
            <a:spLocks/>
          </p:cNvSpPr>
          <p:nvPr/>
        </p:nvSpPr>
        <p:spPr>
          <a:xfrm>
            <a:off x="2683409" y="3561192"/>
            <a:ext cx="1964265" cy="1955129"/>
          </a:xfrm>
          <a:prstGeom prst="ellipse">
            <a:avLst/>
          </a:prstGeom>
          <a:solidFill>
            <a:srgbClr val="92B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60D2AE-A67D-B943-B52C-7682D5D9B209}"/>
              </a:ext>
            </a:extLst>
          </p:cNvPr>
          <p:cNvCxnSpPr>
            <a:cxnSpLocks/>
          </p:cNvCxnSpPr>
          <p:nvPr/>
        </p:nvCxnSpPr>
        <p:spPr>
          <a:xfrm flipV="1">
            <a:off x="4573325" y="3617297"/>
            <a:ext cx="2486817" cy="20124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B0BD4D-02EA-1648-B8EE-9F6DD7F4FF9F}"/>
              </a:ext>
            </a:extLst>
          </p:cNvPr>
          <p:cNvSpPr txBox="1"/>
          <p:nvPr/>
        </p:nvSpPr>
        <p:spPr>
          <a:xfrm>
            <a:off x="7167463" y="2303687"/>
            <a:ext cx="327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26548"/>
                </a:solidFill>
                <a:latin typeface="IBM Plex Serif SemiBold" panose="02060503050406000203" pitchFamily="18" charset="77"/>
              </a:rPr>
              <a:t>Total Addressable Market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F8F285-D9A4-264F-9A17-BC369E1420A3}"/>
              </a:ext>
            </a:extLst>
          </p:cNvPr>
          <p:cNvCxnSpPr>
            <a:cxnSpLocks/>
          </p:cNvCxnSpPr>
          <p:nvPr/>
        </p:nvCxnSpPr>
        <p:spPr>
          <a:xfrm>
            <a:off x="4647674" y="4598772"/>
            <a:ext cx="2412468" cy="0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9DC53C-94BB-DB4F-810B-6F006B3D3F4C}"/>
              </a:ext>
            </a:extLst>
          </p:cNvPr>
          <p:cNvCxnSpPr>
            <a:cxnSpLocks/>
          </p:cNvCxnSpPr>
          <p:nvPr/>
        </p:nvCxnSpPr>
        <p:spPr>
          <a:xfrm>
            <a:off x="4417541" y="2570799"/>
            <a:ext cx="2642601" cy="0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F0E192-4311-E14C-86E1-4D075DAC1CED}"/>
              </a:ext>
            </a:extLst>
          </p:cNvPr>
          <p:cNvCxnSpPr>
            <a:cxnSpLocks/>
          </p:cNvCxnSpPr>
          <p:nvPr/>
        </p:nvCxnSpPr>
        <p:spPr>
          <a:xfrm flipV="1">
            <a:off x="7077075" y="2326651"/>
            <a:ext cx="0" cy="488296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287023-1C22-424B-8212-D70BE49B324E}"/>
              </a:ext>
            </a:extLst>
          </p:cNvPr>
          <p:cNvSpPr txBox="1"/>
          <p:nvPr/>
        </p:nvSpPr>
        <p:spPr>
          <a:xfrm>
            <a:off x="2444765" y="2014902"/>
            <a:ext cx="116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erif" panose="02060503050406000203" pitchFamily="18" charset="77"/>
              </a:rPr>
              <a:t>$ 38.2 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157E1F-CC15-D94B-9664-6CC41869625A}"/>
              </a:ext>
            </a:extLst>
          </p:cNvPr>
          <p:cNvSpPr txBox="1"/>
          <p:nvPr/>
        </p:nvSpPr>
        <p:spPr>
          <a:xfrm>
            <a:off x="2706482" y="2984766"/>
            <a:ext cx="121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erif" panose="02060503050406000203" pitchFamily="18" charset="77"/>
              </a:rPr>
              <a:t>$ 20.4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CB54CC-7BAC-5443-95D3-FC96A03214AC}"/>
              </a:ext>
            </a:extLst>
          </p:cNvPr>
          <p:cNvSpPr txBox="1"/>
          <p:nvPr/>
        </p:nvSpPr>
        <p:spPr>
          <a:xfrm>
            <a:off x="3167320" y="4322889"/>
            <a:ext cx="1004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Serif" panose="02060503050406000203" pitchFamily="18" charset="77"/>
              </a:rPr>
              <a:t>$ 4.9 B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540B43-250D-AA45-84F5-F96C69D1575F}"/>
              </a:ext>
            </a:extLst>
          </p:cNvPr>
          <p:cNvCxnSpPr>
            <a:cxnSpLocks/>
          </p:cNvCxnSpPr>
          <p:nvPr/>
        </p:nvCxnSpPr>
        <p:spPr>
          <a:xfrm flipV="1">
            <a:off x="7077075" y="3371362"/>
            <a:ext cx="0" cy="488296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1149FB-E45E-5D4E-AC5D-F0F9A59F5E6D}"/>
              </a:ext>
            </a:extLst>
          </p:cNvPr>
          <p:cNvCxnSpPr>
            <a:cxnSpLocks/>
          </p:cNvCxnSpPr>
          <p:nvPr/>
        </p:nvCxnSpPr>
        <p:spPr>
          <a:xfrm flipV="1">
            <a:off x="7077075" y="4354624"/>
            <a:ext cx="0" cy="488296"/>
          </a:xfrm>
          <a:prstGeom prst="line">
            <a:avLst/>
          </a:prstGeom>
          <a:ln w="47625">
            <a:solidFill>
              <a:srgbClr val="6465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E4C28-062F-8D43-822C-347D75C53C63}"/>
              </a:ext>
            </a:extLst>
          </p:cNvPr>
          <p:cNvSpPr txBox="1"/>
          <p:nvPr/>
        </p:nvSpPr>
        <p:spPr>
          <a:xfrm>
            <a:off x="7167462" y="2605989"/>
            <a:ext cx="3581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Based on 2017 USDA research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BB7606-FF18-A447-91C6-D33493019252}"/>
              </a:ext>
            </a:extLst>
          </p:cNvPr>
          <p:cNvSpPr txBox="1"/>
          <p:nvPr/>
        </p:nvSpPr>
        <p:spPr>
          <a:xfrm>
            <a:off x="7167462" y="3335119"/>
            <a:ext cx="396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28D63"/>
                </a:solidFill>
                <a:latin typeface="IBM Plex Serif SemiBold" panose="02060503050406000203" pitchFamily="18" charset="77"/>
              </a:rPr>
              <a:t>Serviceable Addressable Market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6863-291E-CD40-B182-4395375C3C71}"/>
              </a:ext>
            </a:extLst>
          </p:cNvPr>
          <p:cNvSpPr txBox="1"/>
          <p:nvPr/>
        </p:nvSpPr>
        <p:spPr>
          <a:xfrm>
            <a:off x="7167462" y="3637421"/>
            <a:ext cx="4582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Based on 2018 NPD Group research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0BA250-5A87-874B-B4EA-6746414329C8}"/>
              </a:ext>
            </a:extLst>
          </p:cNvPr>
          <p:cNvSpPr txBox="1"/>
          <p:nvPr/>
        </p:nvSpPr>
        <p:spPr>
          <a:xfrm>
            <a:off x="7167463" y="4338278"/>
            <a:ext cx="396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B37E"/>
                </a:solidFill>
                <a:latin typeface="IBM Plex Serif SemiBold" panose="02060503050406000203" pitchFamily="18" charset="77"/>
              </a:rPr>
              <a:t>Serviceable Obtainable Market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A64E7A-3D85-894C-8C65-B05AC23CDE00}"/>
              </a:ext>
            </a:extLst>
          </p:cNvPr>
          <p:cNvSpPr txBox="1"/>
          <p:nvPr/>
        </p:nvSpPr>
        <p:spPr>
          <a:xfrm>
            <a:off x="7167463" y="4640580"/>
            <a:ext cx="26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erif" panose="02060503050406000203" pitchFamily="18" charset="77"/>
              </a:rPr>
              <a:t>Based on customer discovery</a:t>
            </a:r>
          </a:p>
        </p:txBody>
      </p:sp>
    </p:spTree>
    <p:extLst>
      <p:ext uri="{BB962C8B-B14F-4D97-AF65-F5344CB8AC3E}">
        <p14:creationId xmlns:p14="http://schemas.microsoft.com/office/powerpoint/2010/main" val="412844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1ADF8BE-43D4-3B4A-AC44-69CC7DCF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competitor analysis. 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E3D171E-9D3B-FC4F-8FB2-265012507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35569"/>
              </p:ext>
            </p:extLst>
          </p:nvPr>
        </p:nvGraphicFramePr>
        <p:xfrm>
          <a:off x="1099930" y="1908016"/>
          <a:ext cx="9939130" cy="3779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2304"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IBM Plex Serif Medium" panose="02060503050406000203" pitchFamily="18" charset="77"/>
                        </a:rPr>
                        <a:t>ample.</a:t>
                      </a:r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IBM Plex Serif Medium" panose="02060503050406000203" pitchFamily="18" charset="77"/>
                        </a:rPr>
                        <a:t> 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IBM Plex Serif Medium" panose="02060503050406000203" pitchFamily="18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0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IBM Plex Serif Medium" panose="02060503050406000203" pitchFamily="18" charset="77"/>
                        </a:rPr>
                        <a:t>Copia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0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IBM Plex Serif Medium" panose="02060503050406000203" pitchFamily="18" charset="77"/>
                        </a:rPr>
                        <a:t>Goodr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0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IBM Plex Serif Medium" panose="02060503050406000203" pitchFamily="18" charset="77"/>
                        </a:rPr>
                        <a:t>Replate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0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4">
                <a:tc>
                  <a:txBody>
                    <a:bodyPr/>
                    <a:lstStyle/>
                    <a:p>
                      <a:r>
                        <a:rPr lang="en-US" sz="1400" b="0" i="0" baseline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Tax Savings Service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304">
                <a:tc>
                  <a:txBody>
                    <a:bodyPr/>
                    <a:lstStyle/>
                    <a:p>
                      <a:r>
                        <a:rPr lang="en-US" sz="1400" b="0" i="0" baseline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Marketplace Platform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184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Pay-as-you-go</a:t>
                      </a:r>
                      <a:r>
                        <a:rPr lang="en-US" sz="1400" b="0" i="0" baseline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 Model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304">
                <a:tc>
                  <a:txBody>
                    <a:bodyPr/>
                    <a:lstStyle/>
                    <a:p>
                      <a:r>
                        <a:rPr lang="en-US" sz="1400" b="0" i="0" baseline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Geographic Reach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304">
                <a:tc>
                  <a:txBody>
                    <a:bodyPr/>
                    <a:lstStyle/>
                    <a:p>
                      <a:r>
                        <a:rPr lang="en-US" sz="1400" b="0" i="0" baseline="0" dirty="0">
                          <a:solidFill>
                            <a:srgbClr val="5D835D"/>
                          </a:solidFill>
                          <a:latin typeface="IBM Plex Serif Medium" panose="02060503050406000203" pitchFamily="18" charset="77"/>
                        </a:rPr>
                        <a:t>User-Tailored Design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erif" panose="0206050305040600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465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9" name="Picture 4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A456C7D-19A0-554C-970B-D40C1E74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52" y="2648712"/>
            <a:ext cx="426720" cy="426720"/>
          </a:xfrm>
          <a:prstGeom prst="rect">
            <a:avLst/>
          </a:prstGeom>
        </p:spPr>
      </p:pic>
      <p:pic>
        <p:nvPicPr>
          <p:cNvPr id="50" name="Picture 4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5C41C18-E74B-7040-9178-B5E088C6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52" y="3273508"/>
            <a:ext cx="426720" cy="426720"/>
          </a:xfrm>
          <a:prstGeom prst="rect">
            <a:avLst/>
          </a:prstGeom>
        </p:spPr>
      </p:pic>
      <p:pic>
        <p:nvPicPr>
          <p:cNvPr id="51" name="Picture 5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6084C89-1198-6740-B195-977B6A57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52" y="3898304"/>
            <a:ext cx="426720" cy="426720"/>
          </a:xfrm>
          <a:prstGeom prst="rect">
            <a:avLst/>
          </a:prstGeom>
        </p:spPr>
      </p:pic>
      <p:pic>
        <p:nvPicPr>
          <p:cNvPr id="52" name="Picture 5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138023-F7B0-104E-9D9D-4CC8606D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52" y="4511072"/>
            <a:ext cx="426720" cy="426720"/>
          </a:xfrm>
          <a:prstGeom prst="rect">
            <a:avLst/>
          </a:prstGeom>
        </p:spPr>
      </p:pic>
      <p:pic>
        <p:nvPicPr>
          <p:cNvPr id="53" name="Picture 5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1447CEB-C646-2D46-B289-362E098C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52" y="5151272"/>
            <a:ext cx="426720" cy="426720"/>
          </a:xfrm>
          <a:prstGeom prst="rect">
            <a:avLst/>
          </a:prstGeom>
        </p:spPr>
      </p:pic>
      <p:pic>
        <p:nvPicPr>
          <p:cNvPr id="55" name="Picture 5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B6FC2173-52CF-2F48-BF07-F67C649D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93" y="2654960"/>
            <a:ext cx="426720" cy="426720"/>
          </a:xfrm>
          <a:prstGeom prst="rect">
            <a:avLst/>
          </a:prstGeom>
        </p:spPr>
      </p:pic>
      <p:pic>
        <p:nvPicPr>
          <p:cNvPr id="56" name="Picture 5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1806813-1E92-054F-998E-E9DC332F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95" y="2648712"/>
            <a:ext cx="426720" cy="426720"/>
          </a:xfrm>
          <a:prstGeom prst="rect">
            <a:avLst/>
          </a:prstGeom>
        </p:spPr>
      </p:pic>
      <p:pic>
        <p:nvPicPr>
          <p:cNvPr id="57" name="Picture 5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6711745-8662-774B-BAD0-02ED4324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094" y="2648712"/>
            <a:ext cx="426720" cy="426720"/>
          </a:xfrm>
          <a:prstGeom prst="rect">
            <a:avLst/>
          </a:prstGeom>
        </p:spPr>
      </p:pic>
      <p:pic>
        <p:nvPicPr>
          <p:cNvPr id="58" name="Picture 5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264E539-C56A-5148-9313-ADA4DAB8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93" y="3276556"/>
            <a:ext cx="426720" cy="426720"/>
          </a:xfrm>
          <a:prstGeom prst="rect">
            <a:avLst/>
          </a:prstGeom>
        </p:spPr>
      </p:pic>
      <p:pic>
        <p:nvPicPr>
          <p:cNvPr id="59" name="Picture 58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975C5F1E-CED2-864A-AABF-81831053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93" y="3898304"/>
            <a:ext cx="426720" cy="426720"/>
          </a:xfrm>
          <a:prstGeom prst="rect">
            <a:avLst/>
          </a:prstGeom>
        </p:spPr>
      </p:pic>
      <p:pic>
        <p:nvPicPr>
          <p:cNvPr id="60" name="Picture 59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FD38FD3C-06EC-524A-9C70-EBC0202C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93" y="4511072"/>
            <a:ext cx="426720" cy="426720"/>
          </a:xfrm>
          <a:prstGeom prst="rect">
            <a:avLst/>
          </a:prstGeom>
        </p:spPr>
      </p:pic>
      <p:pic>
        <p:nvPicPr>
          <p:cNvPr id="61" name="Picture 60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C29CD94D-5ADE-FF4E-B2C1-434605FA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93" y="5151272"/>
            <a:ext cx="426720" cy="426720"/>
          </a:xfrm>
          <a:prstGeom prst="rect">
            <a:avLst/>
          </a:prstGeom>
        </p:spPr>
      </p:pic>
      <p:pic>
        <p:nvPicPr>
          <p:cNvPr id="62" name="Picture 61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07EA75D-087E-DF4C-ADCF-F5DC27F5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94" y="3273508"/>
            <a:ext cx="426720" cy="426720"/>
          </a:xfrm>
          <a:prstGeom prst="rect">
            <a:avLst/>
          </a:prstGeom>
        </p:spPr>
      </p:pic>
      <p:pic>
        <p:nvPicPr>
          <p:cNvPr id="63" name="Picture 62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9ED97D2-A243-2F47-BD79-D356F451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94" y="3898304"/>
            <a:ext cx="426720" cy="426720"/>
          </a:xfrm>
          <a:prstGeom prst="rect">
            <a:avLst/>
          </a:prstGeom>
        </p:spPr>
      </p:pic>
      <p:pic>
        <p:nvPicPr>
          <p:cNvPr id="64" name="Picture 63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CDA0FFE6-8B20-364E-A0FC-B7034759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94" y="4511072"/>
            <a:ext cx="426720" cy="426720"/>
          </a:xfrm>
          <a:prstGeom prst="rect">
            <a:avLst/>
          </a:prstGeom>
        </p:spPr>
      </p:pic>
      <p:pic>
        <p:nvPicPr>
          <p:cNvPr id="65" name="Picture 6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127A3DA-6FF9-C344-8BD7-3D19058F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94" y="5160328"/>
            <a:ext cx="426720" cy="426720"/>
          </a:xfrm>
          <a:prstGeom prst="rect">
            <a:avLst/>
          </a:prstGeom>
        </p:spPr>
      </p:pic>
      <p:pic>
        <p:nvPicPr>
          <p:cNvPr id="66" name="Picture 6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DFA064A-B740-2844-A1E2-2251E41C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95" y="4511072"/>
            <a:ext cx="426720" cy="426720"/>
          </a:xfrm>
          <a:prstGeom prst="rect">
            <a:avLst/>
          </a:prstGeom>
        </p:spPr>
      </p:pic>
      <p:pic>
        <p:nvPicPr>
          <p:cNvPr id="67" name="Picture 6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544E07ED-9DF1-314D-8A37-25BFC5FA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95" y="3267292"/>
            <a:ext cx="426720" cy="426720"/>
          </a:xfrm>
          <a:prstGeom prst="rect">
            <a:avLst/>
          </a:prstGeom>
        </p:spPr>
      </p:pic>
      <p:pic>
        <p:nvPicPr>
          <p:cNvPr id="68" name="Picture 6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83C06C7-BF66-4E4A-AE29-E00BE417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95" y="3898304"/>
            <a:ext cx="426720" cy="426720"/>
          </a:xfrm>
          <a:prstGeom prst="rect">
            <a:avLst/>
          </a:prstGeom>
        </p:spPr>
      </p:pic>
      <p:pic>
        <p:nvPicPr>
          <p:cNvPr id="69" name="Picture 68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4D2A65E-4FA9-2443-8C87-7D5B4B24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95" y="5154200"/>
            <a:ext cx="42672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848</Words>
  <Application>Microsoft Macintosh PowerPoint</Application>
  <PresentationFormat>Widescreen</PresentationFormat>
  <Paragraphs>287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IBM Plex Serif</vt:lpstr>
      <vt:lpstr>IBM Plex Serif Medium</vt:lpstr>
      <vt:lpstr>IBM Plex Serif SemiBold</vt:lpstr>
      <vt:lpstr>Office Theme</vt:lpstr>
      <vt:lpstr>ample.</vt:lpstr>
      <vt:lpstr>meet tony.</vt:lpstr>
      <vt:lpstr>the problems.</vt:lpstr>
      <vt:lpstr>ample.</vt:lpstr>
      <vt:lpstr>unique values.</vt:lpstr>
      <vt:lpstr>our technology.</vt:lpstr>
      <vt:lpstr>product demo.</vt:lpstr>
      <vt:lpstr>market sizing.</vt:lpstr>
      <vt:lpstr>competitor analysis.  </vt:lpstr>
      <vt:lpstr>customer acquisition strategies. </vt:lpstr>
      <vt:lpstr>business model.</vt:lpstr>
      <vt:lpstr>financial projections.</vt:lpstr>
      <vt:lpstr>our team.</vt:lpstr>
      <vt:lpstr>questions?</vt:lpstr>
      <vt:lpstr>appendix: introduction. </vt:lpstr>
      <vt:lpstr>appendix: market sizing.</vt:lpstr>
      <vt:lpstr>appendix: financials.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Lin</dc:creator>
  <cp:lastModifiedBy>Jackson Robert Booth</cp:lastModifiedBy>
  <cp:revision>141</cp:revision>
  <dcterms:created xsi:type="dcterms:W3CDTF">2020-07-30T04:19:45Z</dcterms:created>
  <dcterms:modified xsi:type="dcterms:W3CDTF">2020-08-11T17:45:16Z</dcterms:modified>
</cp:coreProperties>
</file>